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21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43204" y="2485430"/>
            <a:ext cx="4887873" cy="3258622"/>
          </a:xfrm>
          <a:prstGeom prst="rect">
            <a:avLst/>
          </a:prstGeom>
        </p:spPr>
      </p:pic>
      <p:sp>
        <p:nvSpPr>
          <p:cNvPr id="6" name="Text 2"/>
          <p:cNvSpPr/>
          <p:nvPr/>
        </p:nvSpPr>
        <p:spPr>
          <a:xfrm>
            <a:off x="837724" y="1367909"/>
            <a:ext cx="7468553" cy="2914650"/>
          </a:xfrm>
          <a:prstGeom prst="rect">
            <a:avLst/>
          </a:prstGeom>
          <a:noFill/>
          <a:ln/>
        </p:spPr>
        <p:txBody>
          <a:bodyPr wrap="square" rtlCol="0" anchor="t"/>
          <a:lstStyle/>
          <a:p>
            <a:pPr marL="0" indent="0">
              <a:lnSpc>
                <a:spcPts val="7650"/>
              </a:lnSpc>
              <a:buNone/>
            </a:pPr>
            <a:r>
              <a:rPr lang="en-US" sz="6120" b="1" dirty="0">
                <a:solidFill>
                  <a:srgbClr val="FFFFFF"/>
                </a:solidFill>
                <a:latin typeface="Syne" pitchFamily="34" charset="0"/>
                <a:ea typeface="Syne" pitchFamily="34" charset="-122"/>
                <a:cs typeface="Syne" pitchFamily="34" charset="-120"/>
              </a:rPr>
              <a:t>Types of Corporate Financing</a:t>
            </a:r>
            <a:endParaRPr lang="en-US" sz="6120" dirty="0"/>
          </a:p>
        </p:txBody>
      </p:sp>
      <p:sp>
        <p:nvSpPr>
          <p:cNvPr id="7" name="Text 3"/>
          <p:cNvSpPr/>
          <p:nvPr/>
        </p:nvSpPr>
        <p:spPr>
          <a:xfrm>
            <a:off x="837724" y="4641533"/>
            <a:ext cx="7468553" cy="1532096"/>
          </a:xfrm>
          <a:prstGeom prst="rect">
            <a:avLst/>
          </a:prstGeom>
          <a:noFill/>
          <a:ln/>
        </p:spPr>
        <p:txBody>
          <a:bodyPr wrap="square" rtlCol="0" anchor="t"/>
          <a:lstStyle/>
          <a:p>
            <a:pPr marL="0" indent="0">
              <a:lnSpc>
                <a:spcPts val="3016"/>
              </a:lnSpc>
              <a:buNone/>
            </a:pPr>
            <a:r>
              <a:rPr lang="en-US" sz="1885" dirty="0">
                <a:solidFill>
                  <a:srgbClr val="D9E1FF"/>
                </a:solidFill>
                <a:latin typeface="Arimo" pitchFamily="34" charset="0"/>
                <a:ea typeface="Arimo" pitchFamily="34" charset="-122"/>
                <a:cs typeface="Arimo" pitchFamily="34" charset="-120"/>
              </a:rPr>
              <a:t>Corporations can raise capital through various methods. These methods can be categorized into equity financing and debt financing. Equity financing involves selling ownership in the company, while debt financing involves borrowing money.</a:t>
            </a:r>
            <a:endParaRPr lang="en-US" sz="1885" dirty="0"/>
          </a:p>
        </p:txBody>
      </p:sp>
      <p:sp>
        <p:nvSpPr>
          <p:cNvPr id="8" name="Shape 4"/>
          <p:cNvSpPr/>
          <p:nvPr/>
        </p:nvSpPr>
        <p:spPr>
          <a:xfrm>
            <a:off x="837724" y="6460688"/>
            <a:ext cx="382905" cy="382905"/>
          </a:xfrm>
          <a:prstGeom prst="roundRect">
            <a:avLst>
              <a:gd name="adj" fmla="val 23878209"/>
            </a:avLst>
          </a:prstGeom>
          <a:solidFill>
            <a:srgbClr val="5B7F42"/>
          </a:solidFill>
          <a:ln w="7620">
            <a:solidFill>
              <a:srgbClr val="FFFFFF"/>
            </a:solidFill>
            <a:prstDash val="solid"/>
          </a:ln>
        </p:spPr>
      </p:sp>
      <p:sp>
        <p:nvSpPr>
          <p:cNvPr id="9" name="Text 5"/>
          <p:cNvSpPr/>
          <p:nvPr/>
        </p:nvSpPr>
        <p:spPr>
          <a:xfrm>
            <a:off x="955119" y="6603325"/>
            <a:ext cx="148114" cy="97512"/>
          </a:xfrm>
          <a:prstGeom prst="rect">
            <a:avLst/>
          </a:prstGeom>
          <a:noFill/>
          <a:ln/>
        </p:spPr>
        <p:txBody>
          <a:bodyPr wrap="none" rtlCol="0" anchor="t"/>
          <a:lstStyle/>
          <a:p>
            <a:pPr marL="0" indent="0" algn="ctr">
              <a:lnSpc>
                <a:spcPts val="768"/>
              </a:lnSpc>
              <a:buNone/>
            </a:pPr>
            <a:r>
              <a:rPr lang="en-US" sz="768" dirty="0">
                <a:solidFill>
                  <a:srgbClr val="FFFFFF"/>
                </a:solidFill>
                <a:latin typeface="Arimo" pitchFamily="34" charset="0"/>
                <a:ea typeface="Arimo" pitchFamily="34" charset="-122"/>
                <a:cs typeface="Arimo" pitchFamily="34" charset="-120"/>
              </a:rPr>
              <a:t>AM</a:t>
            </a:r>
            <a:endParaRPr lang="en-US" sz="768" dirty="0"/>
          </a:p>
        </p:txBody>
      </p:sp>
      <p:sp>
        <p:nvSpPr>
          <p:cNvPr id="10" name="Text 6"/>
          <p:cNvSpPr/>
          <p:nvPr/>
        </p:nvSpPr>
        <p:spPr>
          <a:xfrm>
            <a:off x="1340287" y="6442829"/>
            <a:ext cx="2680454" cy="418862"/>
          </a:xfrm>
          <a:prstGeom prst="rect">
            <a:avLst/>
          </a:prstGeom>
          <a:noFill/>
          <a:ln/>
        </p:spPr>
        <p:txBody>
          <a:bodyPr wrap="none" rtlCol="0" anchor="t"/>
          <a:lstStyle/>
          <a:p>
            <a:pPr marL="0" indent="0" algn="l">
              <a:lnSpc>
                <a:spcPts val="3299"/>
              </a:lnSpc>
              <a:buNone/>
            </a:pPr>
            <a:r>
              <a:rPr lang="en-US" sz="2356" b="1" dirty="0">
                <a:solidFill>
                  <a:srgbClr val="D9E1FF"/>
                </a:solidFill>
                <a:latin typeface="Arimo" pitchFamily="34" charset="0"/>
                <a:ea typeface="Arimo" pitchFamily="34" charset="-122"/>
                <a:cs typeface="Arimo" pitchFamily="34" charset="-120"/>
              </a:rPr>
              <a:t>by Anoop Mohanty</a:t>
            </a:r>
            <a:endParaRPr lang="en-US" sz="235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837724" y="2001203"/>
            <a:ext cx="9854327" cy="704017"/>
          </a:xfrm>
          <a:prstGeom prst="rect">
            <a:avLst/>
          </a:prstGeom>
          <a:noFill/>
          <a:ln/>
        </p:spPr>
        <p:txBody>
          <a:bodyPr wrap="none" rtlCol="0" anchor="t"/>
          <a:lstStyle/>
          <a:p>
            <a:pPr marL="0" indent="0">
              <a:lnSpc>
                <a:spcPts val="5544"/>
              </a:lnSpc>
              <a:buNone/>
            </a:pPr>
            <a:r>
              <a:rPr lang="en-US" sz="4435" b="1" dirty="0">
                <a:solidFill>
                  <a:srgbClr val="FFFFFF"/>
                </a:solidFill>
                <a:latin typeface="Syne" pitchFamily="34" charset="0"/>
                <a:ea typeface="Syne" pitchFamily="34" charset="-122"/>
                <a:cs typeface="Syne" pitchFamily="34" charset="-120"/>
              </a:rPr>
              <a:t>Advantages and Disadvantages</a:t>
            </a:r>
            <a:endParaRPr lang="en-US" sz="4435" dirty="0"/>
          </a:p>
        </p:txBody>
      </p:sp>
      <p:sp>
        <p:nvSpPr>
          <p:cNvPr id="5" name="Text 3"/>
          <p:cNvSpPr/>
          <p:nvPr/>
        </p:nvSpPr>
        <p:spPr>
          <a:xfrm>
            <a:off x="837724" y="3303508"/>
            <a:ext cx="2816185" cy="351949"/>
          </a:xfrm>
          <a:prstGeom prst="rect">
            <a:avLst/>
          </a:prstGeom>
          <a:noFill/>
          <a:ln/>
        </p:spPr>
        <p:txBody>
          <a:bodyPr wrap="none" rtlCol="0" anchor="t"/>
          <a:lstStyle/>
          <a:p>
            <a:pPr marL="0" indent="0">
              <a:lnSpc>
                <a:spcPts val="2772"/>
              </a:lnSpc>
              <a:buNone/>
            </a:pPr>
            <a:r>
              <a:rPr lang="en-US" sz="2218" b="1" dirty="0">
                <a:solidFill>
                  <a:srgbClr val="FFFFFF"/>
                </a:solidFill>
                <a:latin typeface="Syne" pitchFamily="34" charset="0"/>
                <a:ea typeface="Syne" pitchFamily="34" charset="-122"/>
                <a:cs typeface="Syne" pitchFamily="34" charset="-120"/>
              </a:rPr>
              <a:t>Advantages</a:t>
            </a:r>
            <a:endParaRPr lang="en-US" sz="2218" dirty="0"/>
          </a:p>
        </p:txBody>
      </p:sp>
      <p:sp>
        <p:nvSpPr>
          <p:cNvPr id="6" name="Text 4"/>
          <p:cNvSpPr/>
          <p:nvPr/>
        </p:nvSpPr>
        <p:spPr>
          <a:xfrm>
            <a:off x="1220629" y="389477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Access to capital</a:t>
            </a:r>
            <a:endParaRPr lang="en-US" sz="1885" dirty="0"/>
          </a:p>
        </p:txBody>
      </p:sp>
      <p:sp>
        <p:nvSpPr>
          <p:cNvPr id="7" name="Text 5"/>
          <p:cNvSpPr/>
          <p:nvPr/>
        </p:nvSpPr>
        <p:spPr>
          <a:xfrm>
            <a:off x="1220629" y="4361498"/>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Increased liquidity</a:t>
            </a:r>
            <a:endParaRPr lang="en-US" sz="1885" dirty="0"/>
          </a:p>
        </p:txBody>
      </p:sp>
      <p:sp>
        <p:nvSpPr>
          <p:cNvPr id="8" name="Text 6"/>
          <p:cNvSpPr/>
          <p:nvPr/>
        </p:nvSpPr>
        <p:spPr>
          <a:xfrm>
            <a:off x="1220629" y="482822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Enhanced visibility</a:t>
            </a:r>
            <a:endParaRPr lang="en-US" sz="1885" dirty="0"/>
          </a:p>
        </p:txBody>
      </p:sp>
      <p:sp>
        <p:nvSpPr>
          <p:cNvPr id="9" name="Text 7"/>
          <p:cNvSpPr/>
          <p:nvPr/>
        </p:nvSpPr>
        <p:spPr>
          <a:xfrm>
            <a:off x="1220629" y="5294948"/>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Improved reputation</a:t>
            </a:r>
            <a:endParaRPr lang="en-US" sz="1885" dirty="0"/>
          </a:p>
        </p:txBody>
      </p:sp>
      <p:sp>
        <p:nvSpPr>
          <p:cNvPr id="10" name="Text 8"/>
          <p:cNvSpPr/>
          <p:nvPr/>
        </p:nvSpPr>
        <p:spPr>
          <a:xfrm>
            <a:off x="1220629" y="576167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Employee motivation</a:t>
            </a:r>
            <a:endParaRPr lang="en-US" sz="1885" dirty="0"/>
          </a:p>
        </p:txBody>
      </p:sp>
      <p:sp>
        <p:nvSpPr>
          <p:cNvPr id="11" name="Text 9"/>
          <p:cNvSpPr/>
          <p:nvPr/>
        </p:nvSpPr>
        <p:spPr>
          <a:xfrm>
            <a:off x="7614761" y="3303508"/>
            <a:ext cx="2816185" cy="351949"/>
          </a:xfrm>
          <a:prstGeom prst="rect">
            <a:avLst/>
          </a:prstGeom>
          <a:noFill/>
          <a:ln/>
        </p:spPr>
        <p:txBody>
          <a:bodyPr wrap="none" rtlCol="0" anchor="t"/>
          <a:lstStyle/>
          <a:p>
            <a:pPr marL="0" indent="0">
              <a:lnSpc>
                <a:spcPts val="2772"/>
              </a:lnSpc>
              <a:buNone/>
            </a:pPr>
            <a:r>
              <a:rPr lang="en-US" sz="2218" b="1" dirty="0">
                <a:solidFill>
                  <a:srgbClr val="FFFFFF"/>
                </a:solidFill>
                <a:latin typeface="Syne" pitchFamily="34" charset="0"/>
                <a:ea typeface="Syne" pitchFamily="34" charset="-122"/>
                <a:cs typeface="Syne" pitchFamily="34" charset="-120"/>
              </a:rPr>
              <a:t>Disadvantages</a:t>
            </a:r>
            <a:endParaRPr lang="en-US" sz="2218" dirty="0"/>
          </a:p>
        </p:txBody>
      </p:sp>
      <p:sp>
        <p:nvSpPr>
          <p:cNvPr id="12" name="Text 10"/>
          <p:cNvSpPr/>
          <p:nvPr/>
        </p:nvSpPr>
        <p:spPr>
          <a:xfrm>
            <a:off x="7997666" y="389477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Regulatory scrutiny</a:t>
            </a:r>
            <a:endParaRPr lang="en-US" sz="1885" dirty="0"/>
          </a:p>
        </p:txBody>
      </p:sp>
      <p:sp>
        <p:nvSpPr>
          <p:cNvPr id="13" name="Text 11"/>
          <p:cNvSpPr/>
          <p:nvPr/>
        </p:nvSpPr>
        <p:spPr>
          <a:xfrm>
            <a:off x="7997666" y="4361498"/>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Dilution of ownership</a:t>
            </a:r>
            <a:endParaRPr lang="en-US" sz="1885" dirty="0"/>
          </a:p>
        </p:txBody>
      </p:sp>
      <p:sp>
        <p:nvSpPr>
          <p:cNvPr id="14" name="Text 12"/>
          <p:cNvSpPr/>
          <p:nvPr/>
        </p:nvSpPr>
        <p:spPr>
          <a:xfrm>
            <a:off x="7997666" y="482822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Financial reporting requirements</a:t>
            </a:r>
            <a:endParaRPr lang="en-US" sz="1885" dirty="0"/>
          </a:p>
        </p:txBody>
      </p:sp>
      <p:sp>
        <p:nvSpPr>
          <p:cNvPr id="15" name="Text 13"/>
          <p:cNvSpPr/>
          <p:nvPr/>
        </p:nvSpPr>
        <p:spPr>
          <a:xfrm>
            <a:off x="7997666" y="5294948"/>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Increased operating costs</a:t>
            </a:r>
            <a:endParaRPr lang="en-US" sz="1885" dirty="0"/>
          </a:p>
        </p:txBody>
      </p:sp>
      <p:sp>
        <p:nvSpPr>
          <p:cNvPr id="16" name="Text 14"/>
          <p:cNvSpPr/>
          <p:nvPr/>
        </p:nvSpPr>
        <p:spPr>
          <a:xfrm>
            <a:off x="7997666" y="5761673"/>
            <a:ext cx="5802630" cy="383024"/>
          </a:xfrm>
          <a:prstGeom prst="rect">
            <a:avLst/>
          </a:prstGeom>
          <a:noFill/>
          <a:ln/>
        </p:spPr>
        <p:txBody>
          <a:bodyPr wrap="none" rtlCol="0" anchor="t"/>
          <a:lstStyle/>
          <a:p>
            <a:pPr marL="342900" indent="-342900" algn="l">
              <a:lnSpc>
                <a:spcPts val="3016"/>
              </a:lnSpc>
              <a:buSzPct val="100000"/>
              <a:buChar char="•"/>
            </a:pPr>
            <a:r>
              <a:rPr lang="en-US" sz="1885" dirty="0">
                <a:solidFill>
                  <a:srgbClr val="D9E1FF"/>
                </a:solidFill>
                <a:latin typeface="Arimo" pitchFamily="34" charset="0"/>
                <a:ea typeface="Arimo" pitchFamily="34" charset="-122"/>
                <a:cs typeface="Arimo" pitchFamily="34" charset="-120"/>
              </a:rPr>
              <a:t>Potential for share price volatility</a:t>
            </a:r>
            <a:endParaRPr lang="en-US" sz="188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321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14630400" cy="2720221"/>
          </a:xfrm>
          <a:prstGeom prst="rect">
            <a:avLst/>
          </a:prstGeom>
        </p:spPr>
      </p:pic>
      <p:pic>
        <p:nvPicPr>
          <p:cNvPr id="5" name="Image 1" descr="preencoded.png"/>
          <p:cNvPicPr>
            <a:picLocks noChangeAspect="1"/>
          </p:cNvPicPr>
          <p:nvPr/>
        </p:nvPicPr>
        <p:blipFill>
          <a:blip r:embed="rId4"/>
          <a:stretch>
            <a:fillRect/>
          </a:stretch>
        </p:blipFill>
        <p:spPr>
          <a:xfrm>
            <a:off x="5965508" y="271939"/>
            <a:ext cx="2699266" cy="2176343"/>
          </a:xfrm>
          <a:prstGeom prst="rect">
            <a:avLst/>
          </a:prstGeom>
        </p:spPr>
      </p:pic>
      <p:sp>
        <p:nvSpPr>
          <p:cNvPr id="6" name="Text 2"/>
          <p:cNvSpPr/>
          <p:nvPr/>
        </p:nvSpPr>
        <p:spPr>
          <a:xfrm>
            <a:off x="761643" y="3318629"/>
            <a:ext cx="7338060" cy="640080"/>
          </a:xfrm>
          <a:prstGeom prst="rect">
            <a:avLst/>
          </a:prstGeom>
          <a:noFill/>
          <a:ln/>
        </p:spPr>
        <p:txBody>
          <a:bodyPr wrap="none" rtlCol="0" anchor="t"/>
          <a:lstStyle/>
          <a:p>
            <a:pPr marL="0" indent="0">
              <a:lnSpc>
                <a:spcPts val="5040"/>
              </a:lnSpc>
              <a:buNone/>
            </a:pPr>
            <a:r>
              <a:rPr lang="en-US" sz="4032" b="1" dirty="0">
                <a:solidFill>
                  <a:srgbClr val="FFFFFF"/>
                </a:solidFill>
                <a:latin typeface="Syne" pitchFamily="34" charset="0"/>
                <a:ea typeface="Syne" pitchFamily="34" charset="-122"/>
                <a:cs typeface="Syne" pitchFamily="34" charset="-120"/>
              </a:rPr>
              <a:t>Initial Public Offering (IPO)</a:t>
            </a:r>
            <a:endParaRPr lang="en-US" sz="4032" dirty="0"/>
          </a:p>
        </p:txBody>
      </p:sp>
      <p:sp>
        <p:nvSpPr>
          <p:cNvPr id="7" name="Shape 3"/>
          <p:cNvSpPr/>
          <p:nvPr/>
        </p:nvSpPr>
        <p:spPr>
          <a:xfrm>
            <a:off x="761643" y="4529852"/>
            <a:ext cx="489585" cy="489585"/>
          </a:xfrm>
          <a:prstGeom prst="roundRect">
            <a:avLst>
              <a:gd name="adj" fmla="val 6667"/>
            </a:avLst>
          </a:prstGeom>
          <a:solidFill>
            <a:srgbClr val="2B2952"/>
          </a:solidFill>
          <a:ln/>
        </p:spPr>
      </p:sp>
      <p:sp>
        <p:nvSpPr>
          <p:cNvPr id="8" name="Text 4"/>
          <p:cNvSpPr/>
          <p:nvPr/>
        </p:nvSpPr>
        <p:spPr>
          <a:xfrm>
            <a:off x="946547" y="4621054"/>
            <a:ext cx="119777" cy="307181"/>
          </a:xfrm>
          <a:prstGeom prst="rect">
            <a:avLst/>
          </a:prstGeom>
          <a:noFill/>
          <a:ln/>
        </p:spPr>
        <p:txBody>
          <a:bodyPr wrap="none" rtlCol="0" anchor="t"/>
          <a:lstStyle/>
          <a:p>
            <a:pPr marL="0" indent="0" algn="ctr">
              <a:lnSpc>
                <a:spcPts val="2419"/>
              </a:lnSpc>
              <a:buNone/>
            </a:pPr>
            <a:r>
              <a:rPr lang="en-US" sz="2419" b="1" dirty="0">
                <a:solidFill>
                  <a:srgbClr val="D9E1FF"/>
                </a:solidFill>
                <a:latin typeface="Syne" pitchFamily="34" charset="0"/>
                <a:ea typeface="Syne" pitchFamily="34" charset="-122"/>
                <a:cs typeface="Syne" pitchFamily="34" charset="-120"/>
              </a:rPr>
              <a:t>1</a:t>
            </a:r>
            <a:endParaRPr lang="en-US" sz="2419" dirty="0"/>
          </a:p>
        </p:txBody>
      </p:sp>
      <p:sp>
        <p:nvSpPr>
          <p:cNvPr id="9" name="Text 5"/>
          <p:cNvSpPr/>
          <p:nvPr/>
        </p:nvSpPr>
        <p:spPr>
          <a:xfrm>
            <a:off x="1468755" y="4529852"/>
            <a:ext cx="2560201" cy="319921"/>
          </a:xfrm>
          <a:prstGeom prst="rect">
            <a:avLst/>
          </a:prstGeom>
          <a:noFill/>
          <a:ln/>
        </p:spPr>
        <p:txBody>
          <a:bodyPr wrap="none" rtlCol="0" anchor="t"/>
          <a:lstStyle/>
          <a:p>
            <a:pPr marL="0" indent="0">
              <a:lnSpc>
                <a:spcPts val="2520"/>
              </a:lnSpc>
              <a:buNone/>
            </a:pPr>
            <a:r>
              <a:rPr lang="en-US" sz="2016" b="1" dirty="0">
                <a:solidFill>
                  <a:srgbClr val="D9E1FF"/>
                </a:solidFill>
                <a:latin typeface="Syne" pitchFamily="34" charset="0"/>
                <a:ea typeface="Syne" pitchFamily="34" charset="-122"/>
                <a:cs typeface="Syne" pitchFamily="34" charset="-120"/>
              </a:rPr>
              <a:t>Going Public</a:t>
            </a:r>
            <a:endParaRPr lang="en-US" sz="2016" dirty="0"/>
          </a:p>
        </p:txBody>
      </p:sp>
      <p:sp>
        <p:nvSpPr>
          <p:cNvPr id="10" name="Text 6"/>
          <p:cNvSpPr/>
          <p:nvPr/>
        </p:nvSpPr>
        <p:spPr>
          <a:xfrm>
            <a:off x="1468755" y="4980265"/>
            <a:ext cx="5737741" cy="696278"/>
          </a:xfrm>
          <a:prstGeom prst="rect">
            <a:avLst/>
          </a:prstGeom>
          <a:noFill/>
          <a:ln/>
        </p:spPr>
        <p:txBody>
          <a:bodyPr wrap="square" rtlCol="0" anchor="t"/>
          <a:lstStyle/>
          <a:p>
            <a:pPr marL="0" indent="0">
              <a:lnSpc>
                <a:spcPts val="2742"/>
              </a:lnSpc>
              <a:buNone/>
            </a:pPr>
            <a:r>
              <a:rPr lang="en-US" sz="1714" dirty="0">
                <a:solidFill>
                  <a:srgbClr val="D9E1FF"/>
                </a:solidFill>
                <a:latin typeface="Arimo" pitchFamily="34" charset="0"/>
                <a:ea typeface="Arimo" pitchFamily="34" charset="-122"/>
                <a:cs typeface="Arimo" pitchFamily="34" charset="-120"/>
              </a:rPr>
              <a:t>An IPO is the first time a company offers its shares to the public, making it a publicly traded company.</a:t>
            </a:r>
            <a:endParaRPr lang="en-US" sz="1714" dirty="0"/>
          </a:p>
        </p:txBody>
      </p:sp>
      <p:sp>
        <p:nvSpPr>
          <p:cNvPr id="11" name="Shape 7"/>
          <p:cNvSpPr/>
          <p:nvPr/>
        </p:nvSpPr>
        <p:spPr>
          <a:xfrm>
            <a:off x="7424023" y="4529852"/>
            <a:ext cx="489585" cy="489585"/>
          </a:xfrm>
          <a:prstGeom prst="roundRect">
            <a:avLst>
              <a:gd name="adj" fmla="val 6667"/>
            </a:avLst>
          </a:prstGeom>
          <a:solidFill>
            <a:srgbClr val="2B2952"/>
          </a:solidFill>
          <a:ln/>
        </p:spPr>
      </p:sp>
      <p:sp>
        <p:nvSpPr>
          <p:cNvPr id="12" name="Text 8"/>
          <p:cNvSpPr/>
          <p:nvPr/>
        </p:nvSpPr>
        <p:spPr>
          <a:xfrm>
            <a:off x="7572970" y="4621054"/>
            <a:ext cx="191691" cy="307181"/>
          </a:xfrm>
          <a:prstGeom prst="rect">
            <a:avLst/>
          </a:prstGeom>
          <a:noFill/>
          <a:ln/>
        </p:spPr>
        <p:txBody>
          <a:bodyPr wrap="none" rtlCol="0" anchor="t"/>
          <a:lstStyle/>
          <a:p>
            <a:pPr marL="0" indent="0" algn="ctr">
              <a:lnSpc>
                <a:spcPts val="2419"/>
              </a:lnSpc>
              <a:buNone/>
            </a:pPr>
            <a:r>
              <a:rPr lang="en-US" sz="2419" b="1" dirty="0">
                <a:solidFill>
                  <a:srgbClr val="D9E1FF"/>
                </a:solidFill>
                <a:latin typeface="Syne" pitchFamily="34" charset="0"/>
                <a:ea typeface="Syne" pitchFamily="34" charset="-122"/>
                <a:cs typeface="Syne" pitchFamily="34" charset="-120"/>
              </a:rPr>
              <a:t>2</a:t>
            </a:r>
            <a:endParaRPr lang="en-US" sz="2419" dirty="0"/>
          </a:p>
        </p:txBody>
      </p:sp>
      <p:sp>
        <p:nvSpPr>
          <p:cNvPr id="13" name="Text 9"/>
          <p:cNvSpPr/>
          <p:nvPr/>
        </p:nvSpPr>
        <p:spPr>
          <a:xfrm>
            <a:off x="8131135" y="4529852"/>
            <a:ext cx="2560201" cy="319921"/>
          </a:xfrm>
          <a:prstGeom prst="rect">
            <a:avLst/>
          </a:prstGeom>
          <a:noFill/>
          <a:ln/>
        </p:spPr>
        <p:txBody>
          <a:bodyPr wrap="none" rtlCol="0" anchor="t"/>
          <a:lstStyle/>
          <a:p>
            <a:pPr marL="0" indent="0">
              <a:lnSpc>
                <a:spcPts val="2520"/>
              </a:lnSpc>
              <a:buNone/>
            </a:pPr>
            <a:r>
              <a:rPr lang="en-US" sz="2016" b="1" dirty="0">
                <a:solidFill>
                  <a:srgbClr val="D9E1FF"/>
                </a:solidFill>
                <a:latin typeface="Syne" pitchFamily="34" charset="0"/>
                <a:ea typeface="Syne" pitchFamily="34" charset="-122"/>
                <a:cs typeface="Syne" pitchFamily="34" charset="-120"/>
              </a:rPr>
              <a:t>Access to Capital</a:t>
            </a:r>
            <a:endParaRPr lang="en-US" sz="2016" dirty="0"/>
          </a:p>
        </p:txBody>
      </p:sp>
      <p:sp>
        <p:nvSpPr>
          <p:cNvPr id="14" name="Text 10"/>
          <p:cNvSpPr/>
          <p:nvPr/>
        </p:nvSpPr>
        <p:spPr>
          <a:xfrm>
            <a:off x="8131135" y="4980265"/>
            <a:ext cx="5737741" cy="696278"/>
          </a:xfrm>
          <a:prstGeom prst="rect">
            <a:avLst/>
          </a:prstGeom>
          <a:noFill/>
          <a:ln/>
        </p:spPr>
        <p:txBody>
          <a:bodyPr wrap="square" rtlCol="0" anchor="t"/>
          <a:lstStyle/>
          <a:p>
            <a:pPr marL="0" indent="0">
              <a:lnSpc>
                <a:spcPts val="2742"/>
              </a:lnSpc>
              <a:buNone/>
            </a:pPr>
            <a:r>
              <a:rPr lang="en-US" sz="1714" dirty="0">
                <a:solidFill>
                  <a:srgbClr val="D9E1FF"/>
                </a:solidFill>
                <a:latin typeface="Arimo" pitchFamily="34" charset="0"/>
                <a:ea typeface="Arimo" pitchFamily="34" charset="-122"/>
                <a:cs typeface="Arimo" pitchFamily="34" charset="-120"/>
              </a:rPr>
              <a:t>An IPO allows companies to raise substantial capital by selling their shares to a wide range of investors.</a:t>
            </a:r>
            <a:endParaRPr lang="en-US" sz="1714" dirty="0"/>
          </a:p>
        </p:txBody>
      </p:sp>
      <p:sp>
        <p:nvSpPr>
          <p:cNvPr id="15" name="Shape 11"/>
          <p:cNvSpPr/>
          <p:nvPr/>
        </p:nvSpPr>
        <p:spPr>
          <a:xfrm>
            <a:off x="761643" y="6138863"/>
            <a:ext cx="489585" cy="489585"/>
          </a:xfrm>
          <a:prstGeom prst="roundRect">
            <a:avLst>
              <a:gd name="adj" fmla="val 6667"/>
            </a:avLst>
          </a:prstGeom>
          <a:solidFill>
            <a:srgbClr val="2B2952"/>
          </a:solidFill>
          <a:ln/>
        </p:spPr>
      </p:sp>
      <p:sp>
        <p:nvSpPr>
          <p:cNvPr id="16" name="Text 12"/>
          <p:cNvSpPr/>
          <p:nvPr/>
        </p:nvSpPr>
        <p:spPr>
          <a:xfrm>
            <a:off x="907971" y="6230064"/>
            <a:ext cx="196929" cy="307181"/>
          </a:xfrm>
          <a:prstGeom prst="rect">
            <a:avLst/>
          </a:prstGeom>
          <a:noFill/>
          <a:ln/>
        </p:spPr>
        <p:txBody>
          <a:bodyPr wrap="none" rtlCol="0" anchor="t"/>
          <a:lstStyle/>
          <a:p>
            <a:pPr marL="0" indent="0" algn="ctr">
              <a:lnSpc>
                <a:spcPts val="2419"/>
              </a:lnSpc>
              <a:buNone/>
            </a:pPr>
            <a:r>
              <a:rPr lang="en-US" sz="2419" b="1" dirty="0">
                <a:solidFill>
                  <a:srgbClr val="D9E1FF"/>
                </a:solidFill>
                <a:latin typeface="Syne" pitchFamily="34" charset="0"/>
                <a:ea typeface="Syne" pitchFamily="34" charset="-122"/>
                <a:cs typeface="Syne" pitchFamily="34" charset="-120"/>
              </a:rPr>
              <a:t>3</a:t>
            </a:r>
            <a:endParaRPr lang="en-US" sz="2419" dirty="0"/>
          </a:p>
        </p:txBody>
      </p:sp>
      <p:sp>
        <p:nvSpPr>
          <p:cNvPr id="17" name="Text 13"/>
          <p:cNvSpPr/>
          <p:nvPr/>
        </p:nvSpPr>
        <p:spPr>
          <a:xfrm>
            <a:off x="1468755" y="6138863"/>
            <a:ext cx="2618065" cy="319921"/>
          </a:xfrm>
          <a:prstGeom prst="rect">
            <a:avLst/>
          </a:prstGeom>
          <a:noFill/>
          <a:ln/>
        </p:spPr>
        <p:txBody>
          <a:bodyPr wrap="none" rtlCol="0" anchor="t"/>
          <a:lstStyle/>
          <a:p>
            <a:pPr marL="0" indent="0">
              <a:lnSpc>
                <a:spcPts val="2520"/>
              </a:lnSpc>
              <a:buNone/>
            </a:pPr>
            <a:r>
              <a:rPr lang="en-US" sz="2016" b="1" dirty="0">
                <a:solidFill>
                  <a:srgbClr val="D9E1FF"/>
                </a:solidFill>
                <a:latin typeface="Syne" pitchFamily="34" charset="0"/>
                <a:ea typeface="Syne" pitchFamily="34" charset="-122"/>
                <a:cs typeface="Syne" pitchFamily="34" charset="-120"/>
              </a:rPr>
              <a:t>Increased Visibility</a:t>
            </a:r>
            <a:endParaRPr lang="en-US" sz="2016" dirty="0"/>
          </a:p>
        </p:txBody>
      </p:sp>
      <p:sp>
        <p:nvSpPr>
          <p:cNvPr id="18" name="Text 14"/>
          <p:cNvSpPr/>
          <p:nvPr/>
        </p:nvSpPr>
        <p:spPr>
          <a:xfrm>
            <a:off x="1468755" y="6589276"/>
            <a:ext cx="5737741" cy="696278"/>
          </a:xfrm>
          <a:prstGeom prst="rect">
            <a:avLst/>
          </a:prstGeom>
          <a:noFill/>
          <a:ln/>
        </p:spPr>
        <p:txBody>
          <a:bodyPr wrap="square" rtlCol="0" anchor="t"/>
          <a:lstStyle/>
          <a:p>
            <a:pPr marL="0" indent="0">
              <a:lnSpc>
                <a:spcPts val="2742"/>
              </a:lnSpc>
              <a:buNone/>
            </a:pPr>
            <a:r>
              <a:rPr lang="en-US" sz="1714" dirty="0">
                <a:solidFill>
                  <a:srgbClr val="D9E1FF"/>
                </a:solidFill>
                <a:latin typeface="Arimo" pitchFamily="34" charset="0"/>
                <a:ea typeface="Arimo" pitchFamily="34" charset="-122"/>
                <a:cs typeface="Arimo" pitchFamily="34" charset="-120"/>
              </a:rPr>
              <a:t>Becoming a public company increases the company's visibility and allows it to reach a wider market.</a:t>
            </a:r>
            <a:endParaRPr lang="en-US" sz="1714" dirty="0"/>
          </a:p>
        </p:txBody>
      </p:sp>
      <p:sp>
        <p:nvSpPr>
          <p:cNvPr id="19" name="Shape 15"/>
          <p:cNvSpPr/>
          <p:nvPr/>
        </p:nvSpPr>
        <p:spPr>
          <a:xfrm>
            <a:off x="7424023" y="6138863"/>
            <a:ext cx="489585" cy="489585"/>
          </a:xfrm>
          <a:prstGeom prst="roundRect">
            <a:avLst>
              <a:gd name="adj" fmla="val 6667"/>
            </a:avLst>
          </a:prstGeom>
          <a:solidFill>
            <a:srgbClr val="2B2952"/>
          </a:solidFill>
          <a:ln/>
        </p:spPr>
      </p:sp>
      <p:sp>
        <p:nvSpPr>
          <p:cNvPr id="20" name="Text 16"/>
          <p:cNvSpPr/>
          <p:nvPr/>
        </p:nvSpPr>
        <p:spPr>
          <a:xfrm>
            <a:off x="7559635" y="6230064"/>
            <a:ext cx="218361" cy="307181"/>
          </a:xfrm>
          <a:prstGeom prst="rect">
            <a:avLst/>
          </a:prstGeom>
          <a:noFill/>
          <a:ln/>
        </p:spPr>
        <p:txBody>
          <a:bodyPr wrap="none" rtlCol="0" anchor="t"/>
          <a:lstStyle/>
          <a:p>
            <a:pPr marL="0" indent="0" algn="ctr">
              <a:lnSpc>
                <a:spcPts val="2419"/>
              </a:lnSpc>
              <a:buNone/>
            </a:pPr>
            <a:r>
              <a:rPr lang="en-US" sz="2419" b="1" dirty="0">
                <a:solidFill>
                  <a:srgbClr val="D9E1FF"/>
                </a:solidFill>
                <a:latin typeface="Syne" pitchFamily="34" charset="0"/>
                <a:ea typeface="Syne" pitchFamily="34" charset="-122"/>
                <a:cs typeface="Syne" pitchFamily="34" charset="-120"/>
              </a:rPr>
              <a:t>4</a:t>
            </a:r>
            <a:endParaRPr lang="en-US" sz="2419" dirty="0"/>
          </a:p>
        </p:txBody>
      </p:sp>
      <p:sp>
        <p:nvSpPr>
          <p:cNvPr id="21" name="Text 17"/>
          <p:cNvSpPr/>
          <p:nvPr/>
        </p:nvSpPr>
        <p:spPr>
          <a:xfrm>
            <a:off x="8131135" y="6138863"/>
            <a:ext cx="3095268" cy="319921"/>
          </a:xfrm>
          <a:prstGeom prst="rect">
            <a:avLst/>
          </a:prstGeom>
          <a:noFill/>
          <a:ln/>
        </p:spPr>
        <p:txBody>
          <a:bodyPr wrap="none" rtlCol="0" anchor="t"/>
          <a:lstStyle/>
          <a:p>
            <a:pPr marL="0" indent="0">
              <a:lnSpc>
                <a:spcPts val="2520"/>
              </a:lnSpc>
              <a:buNone/>
            </a:pPr>
            <a:r>
              <a:rPr lang="en-US" sz="2016" b="1" dirty="0">
                <a:solidFill>
                  <a:srgbClr val="D9E1FF"/>
                </a:solidFill>
                <a:latin typeface="Syne" pitchFamily="34" charset="0"/>
                <a:ea typeface="Syne" pitchFamily="34" charset="-122"/>
                <a:cs typeface="Syne" pitchFamily="34" charset="-120"/>
              </a:rPr>
              <a:t>Enhanced Reputation</a:t>
            </a:r>
            <a:endParaRPr lang="en-US" sz="2016" dirty="0"/>
          </a:p>
        </p:txBody>
      </p:sp>
      <p:sp>
        <p:nvSpPr>
          <p:cNvPr id="22" name="Text 18"/>
          <p:cNvSpPr/>
          <p:nvPr/>
        </p:nvSpPr>
        <p:spPr>
          <a:xfrm>
            <a:off x="8131135" y="6589276"/>
            <a:ext cx="5737741" cy="1044416"/>
          </a:xfrm>
          <a:prstGeom prst="rect">
            <a:avLst/>
          </a:prstGeom>
          <a:noFill/>
          <a:ln/>
        </p:spPr>
        <p:txBody>
          <a:bodyPr wrap="square" rtlCol="0" anchor="t"/>
          <a:lstStyle/>
          <a:p>
            <a:pPr marL="0" indent="0">
              <a:lnSpc>
                <a:spcPts val="2742"/>
              </a:lnSpc>
              <a:buNone/>
            </a:pPr>
            <a:r>
              <a:rPr lang="en-US" sz="1714" dirty="0">
                <a:solidFill>
                  <a:srgbClr val="D9E1FF"/>
                </a:solidFill>
                <a:latin typeface="Arimo" pitchFamily="34" charset="0"/>
                <a:ea typeface="Arimo" pitchFamily="34" charset="-122"/>
                <a:cs typeface="Arimo" pitchFamily="34" charset="-120"/>
              </a:rPr>
              <a:t>An IPO can enhance the company's reputation and credibility, making it more attractive to investors, partners, and customers.</a:t>
            </a:r>
            <a:endParaRPr lang="en-US" sz="171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837724" y="2294215"/>
            <a:ext cx="9713476" cy="704017"/>
          </a:xfrm>
          <a:prstGeom prst="rect">
            <a:avLst/>
          </a:prstGeom>
          <a:noFill/>
          <a:ln/>
        </p:spPr>
        <p:txBody>
          <a:bodyPr wrap="none" rtlCol="0" anchor="t"/>
          <a:lstStyle/>
          <a:p>
            <a:pPr marL="0" indent="0">
              <a:lnSpc>
                <a:spcPts val="5544"/>
              </a:lnSpc>
              <a:buNone/>
            </a:pPr>
            <a:r>
              <a:rPr lang="en-US" sz="4435" b="1" dirty="0">
                <a:solidFill>
                  <a:srgbClr val="FFFFFF"/>
                </a:solidFill>
                <a:latin typeface="Syne" pitchFamily="34" charset="0"/>
                <a:ea typeface="Syne" pitchFamily="34" charset="-122"/>
                <a:cs typeface="Syne" pitchFamily="34" charset="-120"/>
              </a:rPr>
              <a:t>Follow-on Public Offering (FPO)</a:t>
            </a:r>
            <a:endParaRPr lang="en-US" sz="4435" dirty="0"/>
          </a:p>
        </p:txBody>
      </p:sp>
      <p:sp>
        <p:nvSpPr>
          <p:cNvPr id="5" name="Text 3"/>
          <p:cNvSpPr/>
          <p:nvPr/>
        </p:nvSpPr>
        <p:spPr>
          <a:xfrm>
            <a:off x="837724" y="3596521"/>
            <a:ext cx="3928586" cy="703898"/>
          </a:xfrm>
          <a:prstGeom prst="rect">
            <a:avLst/>
          </a:prstGeom>
          <a:noFill/>
          <a:ln/>
        </p:spPr>
        <p:txBody>
          <a:bodyPr wrap="square" rtlCol="0" anchor="t"/>
          <a:lstStyle/>
          <a:p>
            <a:pPr marL="0" indent="0">
              <a:lnSpc>
                <a:spcPts val="2772"/>
              </a:lnSpc>
              <a:buNone/>
            </a:pPr>
            <a:r>
              <a:rPr lang="en-US" sz="2218" b="1" dirty="0">
                <a:solidFill>
                  <a:srgbClr val="FFFFFF"/>
                </a:solidFill>
                <a:latin typeface="Syne" pitchFamily="34" charset="0"/>
                <a:ea typeface="Syne" pitchFamily="34" charset="-122"/>
                <a:cs typeface="Syne" pitchFamily="34" charset="-120"/>
              </a:rPr>
              <a:t>Raising Additional Capital</a:t>
            </a:r>
            <a:endParaRPr lang="en-US" sz="2218" dirty="0"/>
          </a:p>
        </p:txBody>
      </p:sp>
      <p:sp>
        <p:nvSpPr>
          <p:cNvPr id="6" name="Text 4"/>
          <p:cNvSpPr/>
          <p:nvPr/>
        </p:nvSpPr>
        <p:spPr>
          <a:xfrm>
            <a:off x="837724" y="4539734"/>
            <a:ext cx="3928586" cy="1149072"/>
          </a:xfrm>
          <a:prstGeom prst="rect">
            <a:avLst/>
          </a:prstGeom>
          <a:noFill/>
          <a:ln/>
        </p:spPr>
        <p:txBody>
          <a:bodyPr wrap="square" rtlCol="0" anchor="t"/>
          <a:lstStyle/>
          <a:p>
            <a:pPr marL="0" indent="0">
              <a:lnSpc>
                <a:spcPts val="3016"/>
              </a:lnSpc>
              <a:buNone/>
            </a:pPr>
            <a:r>
              <a:rPr lang="en-US" sz="1885" dirty="0">
                <a:solidFill>
                  <a:srgbClr val="D9E1FF"/>
                </a:solidFill>
                <a:latin typeface="Arimo" pitchFamily="34" charset="0"/>
                <a:ea typeface="Arimo" pitchFamily="34" charset="-122"/>
                <a:cs typeface="Arimo" pitchFamily="34" charset="-120"/>
              </a:rPr>
              <a:t>An FPO is a subsequent offering of shares by a company that is already publicly traded.</a:t>
            </a:r>
            <a:endParaRPr lang="en-US" sz="1885" dirty="0"/>
          </a:p>
        </p:txBody>
      </p:sp>
      <p:sp>
        <p:nvSpPr>
          <p:cNvPr id="7" name="Text 5"/>
          <p:cNvSpPr/>
          <p:nvPr/>
        </p:nvSpPr>
        <p:spPr>
          <a:xfrm>
            <a:off x="5357813" y="3596521"/>
            <a:ext cx="3461266" cy="351949"/>
          </a:xfrm>
          <a:prstGeom prst="rect">
            <a:avLst/>
          </a:prstGeom>
          <a:noFill/>
          <a:ln/>
        </p:spPr>
        <p:txBody>
          <a:bodyPr wrap="none" rtlCol="0" anchor="t"/>
          <a:lstStyle/>
          <a:p>
            <a:pPr marL="0" indent="0">
              <a:lnSpc>
                <a:spcPts val="2772"/>
              </a:lnSpc>
              <a:buNone/>
            </a:pPr>
            <a:r>
              <a:rPr lang="en-US" sz="2218" b="1" dirty="0">
                <a:solidFill>
                  <a:srgbClr val="FFFFFF"/>
                </a:solidFill>
                <a:latin typeface="Syne" pitchFamily="34" charset="0"/>
                <a:ea typeface="Syne" pitchFamily="34" charset="-122"/>
                <a:cs typeface="Syne" pitchFamily="34" charset="-120"/>
              </a:rPr>
              <a:t>Expanding Operations</a:t>
            </a:r>
            <a:endParaRPr lang="en-US" sz="2218" dirty="0"/>
          </a:p>
        </p:txBody>
      </p:sp>
      <p:sp>
        <p:nvSpPr>
          <p:cNvPr id="8" name="Text 6"/>
          <p:cNvSpPr/>
          <p:nvPr/>
        </p:nvSpPr>
        <p:spPr>
          <a:xfrm>
            <a:off x="5357813" y="4187785"/>
            <a:ext cx="3928586" cy="1532096"/>
          </a:xfrm>
          <a:prstGeom prst="rect">
            <a:avLst/>
          </a:prstGeom>
          <a:noFill/>
          <a:ln/>
        </p:spPr>
        <p:txBody>
          <a:bodyPr wrap="square" rtlCol="0" anchor="t"/>
          <a:lstStyle/>
          <a:p>
            <a:pPr marL="0" indent="0">
              <a:lnSpc>
                <a:spcPts val="3016"/>
              </a:lnSpc>
              <a:buNone/>
            </a:pPr>
            <a:r>
              <a:rPr lang="en-US" sz="1885" dirty="0">
                <a:solidFill>
                  <a:srgbClr val="D9E1FF"/>
                </a:solidFill>
                <a:latin typeface="Arimo" pitchFamily="34" charset="0"/>
                <a:ea typeface="Arimo" pitchFamily="34" charset="-122"/>
                <a:cs typeface="Arimo" pitchFamily="34" charset="-120"/>
              </a:rPr>
              <a:t>FPOs allow companies to raise funds for expanding their operations, acquiring other companies, or investing in new projects.</a:t>
            </a:r>
            <a:endParaRPr lang="en-US" sz="1885" dirty="0"/>
          </a:p>
        </p:txBody>
      </p:sp>
      <p:sp>
        <p:nvSpPr>
          <p:cNvPr id="9" name="Text 7"/>
          <p:cNvSpPr/>
          <p:nvPr/>
        </p:nvSpPr>
        <p:spPr>
          <a:xfrm>
            <a:off x="9877901" y="3596521"/>
            <a:ext cx="2816185" cy="351949"/>
          </a:xfrm>
          <a:prstGeom prst="rect">
            <a:avLst/>
          </a:prstGeom>
          <a:noFill/>
          <a:ln/>
        </p:spPr>
        <p:txBody>
          <a:bodyPr wrap="none" rtlCol="0" anchor="t"/>
          <a:lstStyle/>
          <a:p>
            <a:pPr marL="0" indent="0">
              <a:lnSpc>
                <a:spcPts val="2772"/>
              </a:lnSpc>
              <a:buNone/>
            </a:pPr>
            <a:r>
              <a:rPr lang="en-US" sz="2218" b="1" dirty="0">
                <a:solidFill>
                  <a:srgbClr val="FFFFFF"/>
                </a:solidFill>
                <a:latin typeface="Syne" pitchFamily="34" charset="0"/>
                <a:ea typeface="Syne" pitchFamily="34" charset="-122"/>
                <a:cs typeface="Syne" pitchFamily="34" charset="-120"/>
              </a:rPr>
              <a:t>Debt Reduction</a:t>
            </a:r>
            <a:endParaRPr lang="en-US" sz="2218" dirty="0"/>
          </a:p>
        </p:txBody>
      </p:sp>
      <p:sp>
        <p:nvSpPr>
          <p:cNvPr id="10" name="Text 8"/>
          <p:cNvSpPr/>
          <p:nvPr/>
        </p:nvSpPr>
        <p:spPr>
          <a:xfrm>
            <a:off x="9877901" y="4187785"/>
            <a:ext cx="3928586" cy="1149072"/>
          </a:xfrm>
          <a:prstGeom prst="rect">
            <a:avLst/>
          </a:prstGeom>
          <a:noFill/>
          <a:ln/>
        </p:spPr>
        <p:txBody>
          <a:bodyPr wrap="square" rtlCol="0" anchor="t"/>
          <a:lstStyle/>
          <a:p>
            <a:pPr marL="0" indent="0">
              <a:lnSpc>
                <a:spcPts val="3016"/>
              </a:lnSpc>
              <a:buNone/>
            </a:pPr>
            <a:r>
              <a:rPr lang="en-US" sz="1885" dirty="0">
                <a:solidFill>
                  <a:srgbClr val="D9E1FF"/>
                </a:solidFill>
                <a:latin typeface="Arimo" pitchFamily="34" charset="0"/>
                <a:ea typeface="Arimo" pitchFamily="34" charset="-122"/>
                <a:cs typeface="Arimo" pitchFamily="34" charset="-120"/>
              </a:rPr>
              <a:t>Companies can also use FPOs to reduce debt or improve their financial position.</a:t>
            </a:r>
            <a:endParaRPr lang="en-US" sz="188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14630400" cy="2872502"/>
          </a:xfrm>
          <a:prstGeom prst="rect">
            <a:avLst/>
          </a:prstGeom>
        </p:spPr>
      </p:pic>
      <p:pic>
        <p:nvPicPr>
          <p:cNvPr id="5" name="Image 1" descr="preencoded.png"/>
          <p:cNvPicPr>
            <a:picLocks noChangeAspect="1"/>
          </p:cNvPicPr>
          <p:nvPr/>
        </p:nvPicPr>
        <p:blipFill>
          <a:blip r:embed="rId4"/>
          <a:stretch>
            <a:fillRect/>
          </a:stretch>
        </p:blipFill>
        <p:spPr>
          <a:xfrm>
            <a:off x="5773460" y="287179"/>
            <a:ext cx="3083362" cy="2298144"/>
          </a:xfrm>
          <a:prstGeom prst="rect">
            <a:avLst/>
          </a:prstGeom>
        </p:spPr>
      </p:pic>
      <p:sp>
        <p:nvSpPr>
          <p:cNvPr id="6" name="Text 2"/>
          <p:cNvSpPr/>
          <p:nvPr/>
        </p:nvSpPr>
        <p:spPr>
          <a:xfrm>
            <a:off x="804267" y="3504605"/>
            <a:ext cx="5693807" cy="675799"/>
          </a:xfrm>
          <a:prstGeom prst="rect">
            <a:avLst/>
          </a:prstGeom>
          <a:noFill/>
          <a:ln/>
        </p:spPr>
        <p:txBody>
          <a:bodyPr wrap="none" rtlCol="0" anchor="t"/>
          <a:lstStyle/>
          <a:p>
            <a:pPr marL="0" indent="0">
              <a:lnSpc>
                <a:spcPts val="5322"/>
              </a:lnSpc>
              <a:buNone/>
            </a:pPr>
            <a:r>
              <a:rPr lang="en-US" sz="4258" b="1" dirty="0">
                <a:solidFill>
                  <a:srgbClr val="FFFFFF"/>
                </a:solidFill>
                <a:latin typeface="Syne" pitchFamily="34" charset="0"/>
                <a:ea typeface="Syne" pitchFamily="34" charset="-122"/>
                <a:cs typeface="Syne" pitchFamily="34" charset="-120"/>
              </a:rPr>
              <a:t>Offer for Sale (OFS)</a:t>
            </a:r>
            <a:endParaRPr lang="en-US" sz="4258" dirty="0"/>
          </a:p>
        </p:txBody>
      </p:sp>
      <p:pic>
        <p:nvPicPr>
          <p:cNvPr id="7" name="Image 2" descr="preencoded.png"/>
          <p:cNvPicPr>
            <a:picLocks noChangeAspect="1"/>
          </p:cNvPicPr>
          <p:nvPr/>
        </p:nvPicPr>
        <p:blipFill>
          <a:blip r:embed="rId5"/>
          <a:stretch>
            <a:fillRect/>
          </a:stretch>
        </p:blipFill>
        <p:spPr>
          <a:xfrm>
            <a:off x="804267" y="4525089"/>
            <a:ext cx="4340543" cy="919163"/>
          </a:xfrm>
          <a:prstGeom prst="rect">
            <a:avLst/>
          </a:prstGeom>
        </p:spPr>
      </p:pic>
      <p:sp>
        <p:nvSpPr>
          <p:cNvPr id="8" name="Text 3"/>
          <p:cNvSpPr/>
          <p:nvPr/>
        </p:nvSpPr>
        <p:spPr>
          <a:xfrm>
            <a:off x="1034058" y="5788938"/>
            <a:ext cx="3274100" cy="337899"/>
          </a:xfrm>
          <a:prstGeom prst="rect">
            <a:avLst/>
          </a:prstGeom>
          <a:noFill/>
          <a:ln/>
        </p:spPr>
        <p:txBody>
          <a:bodyPr wrap="none" rtlCol="0" anchor="t"/>
          <a:lstStyle/>
          <a:p>
            <a:pPr marL="0" indent="0" algn="l">
              <a:lnSpc>
                <a:spcPts val="2661"/>
              </a:lnSpc>
              <a:buNone/>
            </a:pPr>
            <a:r>
              <a:rPr lang="en-US" sz="2129" b="1" dirty="0">
                <a:solidFill>
                  <a:srgbClr val="D9E1FF"/>
                </a:solidFill>
                <a:latin typeface="Syne" pitchFamily="34" charset="0"/>
                <a:ea typeface="Syne" pitchFamily="34" charset="-122"/>
                <a:cs typeface="Syne" pitchFamily="34" charset="-120"/>
              </a:rPr>
              <a:t>Selling Existing Shares</a:t>
            </a:r>
            <a:endParaRPr lang="en-US" sz="2129" dirty="0"/>
          </a:p>
        </p:txBody>
      </p:sp>
      <p:sp>
        <p:nvSpPr>
          <p:cNvPr id="9" name="Text 4"/>
          <p:cNvSpPr/>
          <p:nvPr/>
        </p:nvSpPr>
        <p:spPr>
          <a:xfrm>
            <a:off x="1034058" y="6264712"/>
            <a:ext cx="3880961" cy="1102995"/>
          </a:xfrm>
          <a:prstGeom prst="rect">
            <a:avLst/>
          </a:prstGeom>
          <a:noFill/>
          <a:ln/>
        </p:spPr>
        <p:txBody>
          <a:bodyPr wrap="square" rtlCol="0" anchor="t"/>
          <a:lstStyle/>
          <a:p>
            <a:pPr marL="0" indent="0" algn="l">
              <a:lnSpc>
                <a:spcPts val="2895"/>
              </a:lnSpc>
              <a:buNone/>
            </a:pPr>
            <a:r>
              <a:rPr lang="en-US" sz="1809" dirty="0">
                <a:solidFill>
                  <a:srgbClr val="D9E1FF"/>
                </a:solidFill>
                <a:latin typeface="Arimo" pitchFamily="34" charset="0"/>
                <a:ea typeface="Arimo" pitchFamily="34" charset="-122"/>
                <a:cs typeface="Arimo" pitchFamily="34" charset="-120"/>
              </a:rPr>
              <a:t>An OFS is a process where existing shareholders sell their shares to the public through an exchange.</a:t>
            </a:r>
            <a:endParaRPr lang="en-US" sz="1809" dirty="0"/>
          </a:p>
        </p:txBody>
      </p:sp>
      <p:pic>
        <p:nvPicPr>
          <p:cNvPr id="10" name="Image 3" descr="preencoded.png"/>
          <p:cNvPicPr>
            <a:picLocks noChangeAspect="1"/>
          </p:cNvPicPr>
          <p:nvPr/>
        </p:nvPicPr>
        <p:blipFill>
          <a:blip r:embed="rId6"/>
          <a:stretch>
            <a:fillRect/>
          </a:stretch>
        </p:blipFill>
        <p:spPr>
          <a:xfrm>
            <a:off x="5144810" y="4525089"/>
            <a:ext cx="4340662" cy="919163"/>
          </a:xfrm>
          <a:prstGeom prst="rect">
            <a:avLst/>
          </a:prstGeom>
        </p:spPr>
      </p:pic>
      <p:sp>
        <p:nvSpPr>
          <p:cNvPr id="11" name="Text 5"/>
          <p:cNvSpPr/>
          <p:nvPr/>
        </p:nvSpPr>
        <p:spPr>
          <a:xfrm>
            <a:off x="5374600" y="5788938"/>
            <a:ext cx="3158728" cy="337899"/>
          </a:xfrm>
          <a:prstGeom prst="rect">
            <a:avLst/>
          </a:prstGeom>
          <a:noFill/>
          <a:ln/>
        </p:spPr>
        <p:txBody>
          <a:bodyPr wrap="none" rtlCol="0" anchor="t"/>
          <a:lstStyle/>
          <a:p>
            <a:pPr marL="0" indent="0" algn="l">
              <a:lnSpc>
                <a:spcPts val="2661"/>
              </a:lnSpc>
              <a:buNone/>
            </a:pPr>
            <a:r>
              <a:rPr lang="en-US" sz="2129" b="1" dirty="0">
                <a:solidFill>
                  <a:srgbClr val="D9E1FF"/>
                </a:solidFill>
                <a:latin typeface="Syne" pitchFamily="34" charset="0"/>
                <a:ea typeface="Syne" pitchFamily="34" charset="-122"/>
                <a:cs typeface="Syne" pitchFamily="34" charset="-120"/>
              </a:rPr>
              <a:t>Shareholder Liquidity</a:t>
            </a:r>
            <a:endParaRPr lang="en-US" sz="2129" dirty="0"/>
          </a:p>
        </p:txBody>
      </p:sp>
      <p:sp>
        <p:nvSpPr>
          <p:cNvPr id="12" name="Text 6"/>
          <p:cNvSpPr/>
          <p:nvPr/>
        </p:nvSpPr>
        <p:spPr>
          <a:xfrm>
            <a:off x="5374600" y="6264712"/>
            <a:ext cx="3881080" cy="1102995"/>
          </a:xfrm>
          <a:prstGeom prst="rect">
            <a:avLst/>
          </a:prstGeom>
          <a:noFill/>
          <a:ln/>
        </p:spPr>
        <p:txBody>
          <a:bodyPr wrap="square" rtlCol="0" anchor="t"/>
          <a:lstStyle/>
          <a:p>
            <a:pPr marL="0" indent="0" algn="l">
              <a:lnSpc>
                <a:spcPts val="2895"/>
              </a:lnSpc>
              <a:buNone/>
            </a:pPr>
            <a:r>
              <a:rPr lang="en-US" sz="1809" dirty="0">
                <a:solidFill>
                  <a:srgbClr val="D9E1FF"/>
                </a:solidFill>
                <a:latin typeface="Arimo" pitchFamily="34" charset="0"/>
                <a:ea typeface="Arimo" pitchFamily="34" charset="-122"/>
                <a:cs typeface="Arimo" pitchFamily="34" charset="-120"/>
              </a:rPr>
              <a:t>OFS provides liquidity to existing shareholders by allowing them to sell their shares to the public.</a:t>
            </a:r>
            <a:endParaRPr lang="en-US" sz="1809" dirty="0"/>
          </a:p>
        </p:txBody>
      </p:sp>
      <p:pic>
        <p:nvPicPr>
          <p:cNvPr id="13" name="Image 4" descr="preencoded.png"/>
          <p:cNvPicPr>
            <a:picLocks noChangeAspect="1"/>
          </p:cNvPicPr>
          <p:nvPr/>
        </p:nvPicPr>
        <p:blipFill>
          <a:blip r:embed="rId7"/>
          <a:stretch>
            <a:fillRect/>
          </a:stretch>
        </p:blipFill>
        <p:spPr>
          <a:xfrm>
            <a:off x="9485471" y="4525089"/>
            <a:ext cx="4340662" cy="919163"/>
          </a:xfrm>
          <a:prstGeom prst="rect">
            <a:avLst/>
          </a:prstGeom>
        </p:spPr>
      </p:pic>
      <p:sp>
        <p:nvSpPr>
          <p:cNvPr id="14" name="Text 7"/>
          <p:cNvSpPr/>
          <p:nvPr/>
        </p:nvSpPr>
        <p:spPr>
          <a:xfrm>
            <a:off x="9715262" y="5788938"/>
            <a:ext cx="2703552" cy="337899"/>
          </a:xfrm>
          <a:prstGeom prst="rect">
            <a:avLst/>
          </a:prstGeom>
          <a:noFill/>
          <a:ln/>
        </p:spPr>
        <p:txBody>
          <a:bodyPr wrap="none" rtlCol="0" anchor="t"/>
          <a:lstStyle/>
          <a:p>
            <a:pPr marL="0" indent="0" algn="l">
              <a:lnSpc>
                <a:spcPts val="2661"/>
              </a:lnSpc>
              <a:buNone/>
            </a:pPr>
            <a:r>
              <a:rPr lang="en-US" sz="2129" b="1" dirty="0">
                <a:solidFill>
                  <a:srgbClr val="D9E1FF"/>
                </a:solidFill>
                <a:latin typeface="Syne" pitchFamily="34" charset="0"/>
                <a:ea typeface="Syne" pitchFamily="34" charset="-122"/>
                <a:cs typeface="Syne" pitchFamily="34" charset="-120"/>
              </a:rPr>
              <a:t>Raising Capital</a:t>
            </a:r>
            <a:endParaRPr lang="en-US" sz="2129" dirty="0"/>
          </a:p>
        </p:txBody>
      </p:sp>
      <p:sp>
        <p:nvSpPr>
          <p:cNvPr id="15" name="Text 8"/>
          <p:cNvSpPr/>
          <p:nvPr/>
        </p:nvSpPr>
        <p:spPr>
          <a:xfrm>
            <a:off x="9715262" y="6264712"/>
            <a:ext cx="3881080" cy="735330"/>
          </a:xfrm>
          <a:prstGeom prst="rect">
            <a:avLst/>
          </a:prstGeom>
          <a:noFill/>
          <a:ln/>
        </p:spPr>
        <p:txBody>
          <a:bodyPr wrap="square" rtlCol="0" anchor="t"/>
          <a:lstStyle/>
          <a:p>
            <a:pPr marL="0" indent="0" algn="l">
              <a:lnSpc>
                <a:spcPts val="2895"/>
              </a:lnSpc>
              <a:buNone/>
            </a:pPr>
            <a:r>
              <a:rPr lang="en-US" sz="1809" dirty="0">
                <a:solidFill>
                  <a:srgbClr val="D9E1FF"/>
                </a:solidFill>
                <a:latin typeface="Arimo" pitchFamily="34" charset="0"/>
                <a:ea typeface="Arimo" pitchFamily="34" charset="-122"/>
                <a:cs typeface="Arimo" pitchFamily="34" charset="-120"/>
              </a:rPr>
              <a:t>The company can also raise capital if it chooses to participate in the OFS.</a:t>
            </a:r>
            <a:endParaRPr lang="en-US" sz="180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40466" y="2344936"/>
            <a:ext cx="4893469" cy="3539609"/>
          </a:xfrm>
          <a:prstGeom prst="rect">
            <a:avLst/>
          </a:prstGeom>
        </p:spPr>
      </p:pic>
      <p:sp>
        <p:nvSpPr>
          <p:cNvPr id="6" name="Text 2"/>
          <p:cNvSpPr/>
          <p:nvPr/>
        </p:nvSpPr>
        <p:spPr>
          <a:xfrm>
            <a:off x="830104" y="652820"/>
            <a:ext cx="7483792" cy="1394936"/>
          </a:xfrm>
          <a:prstGeom prst="rect">
            <a:avLst/>
          </a:prstGeom>
          <a:noFill/>
          <a:ln/>
        </p:spPr>
        <p:txBody>
          <a:bodyPr wrap="square" rtlCol="0" anchor="t"/>
          <a:lstStyle/>
          <a:p>
            <a:pPr marL="0" indent="0">
              <a:lnSpc>
                <a:spcPts val="5493"/>
              </a:lnSpc>
              <a:buNone/>
            </a:pPr>
            <a:r>
              <a:rPr lang="en-US" sz="4394" b="1" dirty="0">
                <a:solidFill>
                  <a:srgbClr val="FFFFFF"/>
                </a:solidFill>
                <a:latin typeface="Syne" pitchFamily="34" charset="0"/>
                <a:ea typeface="Syne" pitchFamily="34" charset="-122"/>
                <a:cs typeface="Syne" pitchFamily="34" charset="-120"/>
              </a:rPr>
              <a:t>Employee Stock Ownership Plan (ESOP)</a:t>
            </a:r>
            <a:endParaRPr lang="en-US" sz="4394" dirty="0"/>
          </a:p>
        </p:txBody>
      </p:sp>
      <p:sp>
        <p:nvSpPr>
          <p:cNvPr id="7" name="Shape 3"/>
          <p:cNvSpPr/>
          <p:nvPr/>
        </p:nvSpPr>
        <p:spPr>
          <a:xfrm>
            <a:off x="830104" y="2403515"/>
            <a:ext cx="3623310" cy="3211592"/>
          </a:xfrm>
          <a:prstGeom prst="roundRect">
            <a:avLst>
              <a:gd name="adj" fmla="val 1108"/>
            </a:avLst>
          </a:prstGeom>
          <a:solidFill>
            <a:srgbClr val="2B2952"/>
          </a:solidFill>
          <a:ln/>
        </p:spPr>
      </p:sp>
      <p:sp>
        <p:nvSpPr>
          <p:cNvPr id="8" name="Text 4"/>
          <p:cNvSpPr/>
          <p:nvPr/>
        </p:nvSpPr>
        <p:spPr>
          <a:xfrm>
            <a:off x="1067276" y="2640687"/>
            <a:ext cx="3148965" cy="697706"/>
          </a:xfrm>
          <a:prstGeom prst="rect">
            <a:avLst/>
          </a:prstGeom>
          <a:noFill/>
          <a:ln/>
        </p:spPr>
        <p:txBody>
          <a:bodyPr wrap="square" rtlCol="0" anchor="t"/>
          <a:lstStyle/>
          <a:p>
            <a:pPr marL="0" indent="0">
              <a:lnSpc>
                <a:spcPts val="2746"/>
              </a:lnSpc>
              <a:buNone/>
            </a:pPr>
            <a:r>
              <a:rPr lang="en-US" sz="2197" b="1" dirty="0">
                <a:solidFill>
                  <a:srgbClr val="D9E1FF"/>
                </a:solidFill>
                <a:latin typeface="Syne" pitchFamily="34" charset="0"/>
                <a:ea typeface="Syne" pitchFamily="34" charset="-122"/>
                <a:cs typeface="Syne" pitchFamily="34" charset="-120"/>
              </a:rPr>
              <a:t>Employee Ownership</a:t>
            </a:r>
            <a:endParaRPr lang="en-US" sz="2197" dirty="0"/>
          </a:p>
        </p:txBody>
      </p:sp>
      <p:sp>
        <p:nvSpPr>
          <p:cNvPr id="9" name="Text 5"/>
          <p:cNvSpPr/>
          <p:nvPr/>
        </p:nvSpPr>
        <p:spPr>
          <a:xfrm>
            <a:off x="1067276" y="3480673"/>
            <a:ext cx="3148965" cy="1517809"/>
          </a:xfrm>
          <a:prstGeom prst="rect">
            <a:avLst/>
          </a:prstGeom>
          <a:noFill/>
          <a:ln/>
        </p:spPr>
        <p:txBody>
          <a:bodyPr wrap="square" rtlCol="0" anchor="t"/>
          <a:lstStyle/>
          <a:p>
            <a:pPr marL="0" indent="0">
              <a:lnSpc>
                <a:spcPts val="2988"/>
              </a:lnSpc>
              <a:buNone/>
            </a:pPr>
            <a:r>
              <a:rPr lang="en-US" sz="1868" dirty="0">
                <a:solidFill>
                  <a:srgbClr val="D9E1FF"/>
                </a:solidFill>
                <a:latin typeface="Arimo" pitchFamily="34" charset="0"/>
                <a:ea typeface="Arimo" pitchFamily="34" charset="-122"/>
                <a:cs typeface="Arimo" pitchFamily="34" charset="-120"/>
              </a:rPr>
              <a:t>ESOPs allow employees to purchase company shares, often at a discounted price or with tax benefits.</a:t>
            </a:r>
            <a:endParaRPr lang="en-US" sz="1868" dirty="0"/>
          </a:p>
        </p:txBody>
      </p:sp>
      <p:sp>
        <p:nvSpPr>
          <p:cNvPr id="10" name="Shape 6"/>
          <p:cNvSpPr/>
          <p:nvPr/>
        </p:nvSpPr>
        <p:spPr>
          <a:xfrm>
            <a:off x="4690586" y="2403515"/>
            <a:ext cx="3623310" cy="3211592"/>
          </a:xfrm>
          <a:prstGeom prst="roundRect">
            <a:avLst>
              <a:gd name="adj" fmla="val 1108"/>
            </a:avLst>
          </a:prstGeom>
          <a:solidFill>
            <a:srgbClr val="2B2952"/>
          </a:solidFill>
          <a:ln/>
        </p:spPr>
      </p:sp>
      <p:sp>
        <p:nvSpPr>
          <p:cNvPr id="11" name="Text 7"/>
          <p:cNvSpPr/>
          <p:nvPr/>
        </p:nvSpPr>
        <p:spPr>
          <a:xfrm>
            <a:off x="4927759" y="2640687"/>
            <a:ext cx="3148965" cy="697706"/>
          </a:xfrm>
          <a:prstGeom prst="rect">
            <a:avLst/>
          </a:prstGeom>
          <a:noFill/>
          <a:ln/>
        </p:spPr>
        <p:txBody>
          <a:bodyPr wrap="square" rtlCol="0" anchor="t"/>
          <a:lstStyle/>
          <a:p>
            <a:pPr marL="0" indent="0">
              <a:lnSpc>
                <a:spcPts val="2746"/>
              </a:lnSpc>
              <a:buNone/>
            </a:pPr>
            <a:r>
              <a:rPr lang="en-US" sz="2197" b="1" dirty="0">
                <a:solidFill>
                  <a:srgbClr val="D9E1FF"/>
                </a:solidFill>
                <a:latin typeface="Syne" pitchFamily="34" charset="0"/>
                <a:ea typeface="Syne" pitchFamily="34" charset="-122"/>
                <a:cs typeface="Syne" pitchFamily="34" charset="-120"/>
              </a:rPr>
              <a:t>Motivation and Retention</a:t>
            </a:r>
            <a:endParaRPr lang="en-US" sz="2197" dirty="0"/>
          </a:p>
        </p:txBody>
      </p:sp>
      <p:sp>
        <p:nvSpPr>
          <p:cNvPr id="12" name="Text 8"/>
          <p:cNvSpPr/>
          <p:nvPr/>
        </p:nvSpPr>
        <p:spPr>
          <a:xfrm>
            <a:off x="4927759" y="3480673"/>
            <a:ext cx="3148965" cy="1897261"/>
          </a:xfrm>
          <a:prstGeom prst="rect">
            <a:avLst/>
          </a:prstGeom>
          <a:noFill/>
          <a:ln/>
        </p:spPr>
        <p:txBody>
          <a:bodyPr wrap="square" rtlCol="0" anchor="t"/>
          <a:lstStyle/>
          <a:p>
            <a:pPr marL="0" indent="0">
              <a:lnSpc>
                <a:spcPts val="2988"/>
              </a:lnSpc>
              <a:buNone/>
            </a:pPr>
            <a:r>
              <a:rPr lang="en-US" sz="1868" dirty="0">
                <a:solidFill>
                  <a:srgbClr val="D9E1FF"/>
                </a:solidFill>
                <a:latin typeface="Arimo" pitchFamily="34" charset="0"/>
                <a:ea typeface="Arimo" pitchFamily="34" charset="-122"/>
                <a:cs typeface="Arimo" pitchFamily="34" charset="-120"/>
              </a:rPr>
              <a:t>ESOPs can motivate employees and improve employee retention by giving them a stake in the company's success.</a:t>
            </a:r>
            <a:endParaRPr lang="en-US" sz="1868" dirty="0"/>
          </a:p>
        </p:txBody>
      </p:sp>
      <p:sp>
        <p:nvSpPr>
          <p:cNvPr id="13" name="Shape 9"/>
          <p:cNvSpPr/>
          <p:nvPr/>
        </p:nvSpPr>
        <p:spPr>
          <a:xfrm>
            <a:off x="830104" y="5852279"/>
            <a:ext cx="7483792" cy="1724382"/>
          </a:xfrm>
          <a:prstGeom prst="roundRect">
            <a:avLst>
              <a:gd name="adj" fmla="val 2063"/>
            </a:avLst>
          </a:prstGeom>
          <a:solidFill>
            <a:srgbClr val="2B2952"/>
          </a:solidFill>
          <a:ln/>
        </p:spPr>
      </p:sp>
      <p:sp>
        <p:nvSpPr>
          <p:cNvPr id="14" name="Text 10"/>
          <p:cNvSpPr/>
          <p:nvPr/>
        </p:nvSpPr>
        <p:spPr>
          <a:xfrm>
            <a:off x="1067276" y="6089452"/>
            <a:ext cx="2790349" cy="348853"/>
          </a:xfrm>
          <a:prstGeom prst="rect">
            <a:avLst/>
          </a:prstGeom>
          <a:noFill/>
          <a:ln/>
        </p:spPr>
        <p:txBody>
          <a:bodyPr wrap="none" rtlCol="0" anchor="t"/>
          <a:lstStyle/>
          <a:p>
            <a:pPr marL="0" indent="0">
              <a:lnSpc>
                <a:spcPts val="2746"/>
              </a:lnSpc>
              <a:buNone/>
            </a:pPr>
            <a:r>
              <a:rPr lang="en-US" sz="2197" b="1" dirty="0">
                <a:solidFill>
                  <a:srgbClr val="D9E1FF"/>
                </a:solidFill>
                <a:latin typeface="Syne" pitchFamily="34" charset="0"/>
                <a:ea typeface="Syne" pitchFamily="34" charset="-122"/>
                <a:cs typeface="Syne" pitchFamily="34" charset="-120"/>
              </a:rPr>
              <a:t>Tax Advantages</a:t>
            </a:r>
            <a:endParaRPr lang="en-US" sz="2197" dirty="0"/>
          </a:p>
        </p:txBody>
      </p:sp>
      <p:sp>
        <p:nvSpPr>
          <p:cNvPr id="15" name="Text 11"/>
          <p:cNvSpPr/>
          <p:nvPr/>
        </p:nvSpPr>
        <p:spPr>
          <a:xfrm>
            <a:off x="1067276" y="6580584"/>
            <a:ext cx="7009448" cy="758904"/>
          </a:xfrm>
          <a:prstGeom prst="rect">
            <a:avLst/>
          </a:prstGeom>
          <a:noFill/>
          <a:ln/>
        </p:spPr>
        <p:txBody>
          <a:bodyPr wrap="square" rtlCol="0" anchor="t"/>
          <a:lstStyle/>
          <a:p>
            <a:pPr marL="0" indent="0">
              <a:lnSpc>
                <a:spcPts val="2988"/>
              </a:lnSpc>
              <a:buNone/>
            </a:pPr>
            <a:r>
              <a:rPr lang="en-US" sz="1868" dirty="0">
                <a:solidFill>
                  <a:srgbClr val="D9E1FF"/>
                </a:solidFill>
                <a:latin typeface="Arimo" pitchFamily="34" charset="0"/>
                <a:ea typeface="Arimo" pitchFamily="34" charset="-122"/>
                <a:cs typeface="Arimo" pitchFamily="34" charset="-120"/>
              </a:rPr>
              <a:t>ESOPs can offer tax advantages to both the company and its employees, depending on the specific structure of the plan.</a:t>
            </a:r>
            <a:endParaRPr lang="en-US" sz="186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33053"/>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9144000" y="0"/>
            <a:ext cx="5486400" cy="8233053"/>
          </a:xfrm>
          <a:prstGeom prst="rect">
            <a:avLst/>
          </a:prstGeom>
        </p:spPr>
      </p:pic>
      <p:pic>
        <p:nvPicPr>
          <p:cNvPr id="5" name="Image 1" descr="preencoded.png"/>
          <p:cNvPicPr>
            <a:picLocks noChangeAspect="1"/>
          </p:cNvPicPr>
          <p:nvPr/>
        </p:nvPicPr>
        <p:blipFill>
          <a:blip r:embed="rId4"/>
          <a:stretch>
            <a:fillRect/>
          </a:stretch>
        </p:blipFill>
        <p:spPr>
          <a:xfrm>
            <a:off x="9467612" y="284202"/>
            <a:ext cx="4839057" cy="7664648"/>
          </a:xfrm>
          <a:prstGeom prst="rect">
            <a:avLst/>
          </a:prstGeom>
        </p:spPr>
      </p:pic>
      <p:sp>
        <p:nvSpPr>
          <p:cNvPr id="6" name="Text 2"/>
          <p:cNvSpPr/>
          <p:nvPr/>
        </p:nvSpPr>
        <p:spPr>
          <a:xfrm>
            <a:off x="795814" y="625197"/>
            <a:ext cx="5350073" cy="668774"/>
          </a:xfrm>
          <a:prstGeom prst="rect">
            <a:avLst/>
          </a:prstGeom>
          <a:noFill/>
          <a:ln/>
        </p:spPr>
        <p:txBody>
          <a:bodyPr wrap="none" rtlCol="0" anchor="t"/>
          <a:lstStyle/>
          <a:p>
            <a:pPr marL="0" indent="0">
              <a:lnSpc>
                <a:spcPts val="5266"/>
              </a:lnSpc>
              <a:buNone/>
            </a:pPr>
            <a:r>
              <a:rPr lang="en-US" sz="4213" b="1" dirty="0">
                <a:solidFill>
                  <a:srgbClr val="FFFFFF"/>
                </a:solidFill>
                <a:latin typeface="Syne" pitchFamily="34" charset="0"/>
                <a:ea typeface="Syne" pitchFamily="34" charset="-122"/>
                <a:cs typeface="Syne" pitchFamily="34" charset="-120"/>
              </a:rPr>
              <a:t>Sweat Equity</a:t>
            </a:r>
            <a:endParaRPr lang="en-US" sz="4213" dirty="0"/>
          </a:p>
        </p:txBody>
      </p:sp>
      <p:sp>
        <p:nvSpPr>
          <p:cNvPr id="7" name="Shape 3"/>
          <p:cNvSpPr/>
          <p:nvPr/>
        </p:nvSpPr>
        <p:spPr>
          <a:xfrm>
            <a:off x="795814" y="1634966"/>
            <a:ext cx="7552373" cy="5972889"/>
          </a:xfrm>
          <a:prstGeom prst="roundRect">
            <a:avLst>
              <a:gd name="adj" fmla="val 571"/>
            </a:avLst>
          </a:prstGeom>
          <a:noFill/>
          <a:ln w="7620">
            <a:solidFill>
              <a:srgbClr val="FFFFFF">
                <a:alpha val="24000"/>
              </a:srgbClr>
            </a:solidFill>
            <a:prstDash val="solid"/>
          </a:ln>
        </p:spPr>
      </p:sp>
      <p:sp>
        <p:nvSpPr>
          <p:cNvPr id="8" name="Shape 4"/>
          <p:cNvSpPr/>
          <p:nvPr/>
        </p:nvSpPr>
        <p:spPr>
          <a:xfrm>
            <a:off x="803434" y="1642586"/>
            <a:ext cx="7537133" cy="2471023"/>
          </a:xfrm>
          <a:prstGeom prst="rect">
            <a:avLst/>
          </a:prstGeom>
          <a:solidFill>
            <a:srgbClr val="FFFFFF">
              <a:alpha val="4000"/>
            </a:srgbClr>
          </a:solidFill>
          <a:ln/>
        </p:spPr>
      </p:sp>
      <p:sp>
        <p:nvSpPr>
          <p:cNvPr id="9" name="Text 5"/>
          <p:cNvSpPr/>
          <p:nvPr/>
        </p:nvSpPr>
        <p:spPr>
          <a:xfrm>
            <a:off x="1030724" y="1786533"/>
            <a:ext cx="3310176" cy="363855"/>
          </a:xfrm>
          <a:prstGeom prst="rect">
            <a:avLst/>
          </a:prstGeom>
          <a:noFill/>
          <a:ln/>
        </p:spPr>
        <p:txBody>
          <a:bodyPr wrap="non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Definition</a:t>
            </a:r>
            <a:endParaRPr lang="en-US" sz="1790" dirty="0"/>
          </a:p>
        </p:txBody>
      </p:sp>
      <p:sp>
        <p:nvSpPr>
          <p:cNvPr id="10" name="Text 6"/>
          <p:cNvSpPr/>
          <p:nvPr/>
        </p:nvSpPr>
        <p:spPr>
          <a:xfrm>
            <a:off x="4803100" y="1786533"/>
            <a:ext cx="3310176" cy="2183130"/>
          </a:xfrm>
          <a:prstGeom prst="rect">
            <a:avLst/>
          </a:prstGeom>
          <a:noFill/>
          <a:ln/>
        </p:spPr>
        <p:txBody>
          <a:bodyPr wrap="squar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Shares awarded to employees or founders in return for their contributions to the company's success, typically for their effort and expertise rather than financial investment.</a:t>
            </a:r>
            <a:endParaRPr lang="en-US" sz="1790" dirty="0"/>
          </a:p>
        </p:txBody>
      </p:sp>
      <p:sp>
        <p:nvSpPr>
          <p:cNvPr id="11" name="Shape 7"/>
          <p:cNvSpPr/>
          <p:nvPr/>
        </p:nvSpPr>
        <p:spPr>
          <a:xfrm>
            <a:off x="803434" y="4113609"/>
            <a:ext cx="7537133" cy="1743313"/>
          </a:xfrm>
          <a:prstGeom prst="rect">
            <a:avLst/>
          </a:prstGeom>
          <a:solidFill>
            <a:srgbClr val="000000">
              <a:alpha val="4000"/>
            </a:srgbClr>
          </a:solidFill>
          <a:ln/>
        </p:spPr>
      </p:sp>
      <p:sp>
        <p:nvSpPr>
          <p:cNvPr id="12" name="Text 8"/>
          <p:cNvSpPr/>
          <p:nvPr/>
        </p:nvSpPr>
        <p:spPr>
          <a:xfrm>
            <a:off x="1030724" y="4257556"/>
            <a:ext cx="3310176" cy="363855"/>
          </a:xfrm>
          <a:prstGeom prst="rect">
            <a:avLst/>
          </a:prstGeom>
          <a:noFill/>
          <a:ln/>
        </p:spPr>
        <p:txBody>
          <a:bodyPr wrap="non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Purpose</a:t>
            </a:r>
            <a:endParaRPr lang="en-US" sz="1790" dirty="0"/>
          </a:p>
        </p:txBody>
      </p:sp>
      <p:sp>
        <p:nvSpPr>
          <p:cNvPr id="13" name="Text 9"/>
          <p:cNvSpPr/>
          <p:nvPr/>
        </p:nvSpPr>
        <p:spPr>
          <a:xfrm>
            <a:off x="4803100" y="4257556"/>
            <a:ext cx="3310176" cy="1455420"/>
          </a:xfrm>
          <a:prstGeom prst="rect">
            <a:avLst/>
          </a:prstGeom>
          <a:noFill/>
          <a:ln/>
        </p:spPr>
        <p:txBody>
          <a:bodyPr wrap="squar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To incentivize and retain key employees and founders, especially in early-stage companies.</a:t>
            </a:r>
            <a:endParaRPr lang="en-US" sz="1790" dirty="0"/>
          </a:p>
        </p:txBody>
      </p:sp>
      <p:sp>
        <p:nvSpPr>
          <p:cNvPr id="14" name="Shape 10"/>
          <p:cNvSpPr/>
          <p:nvPr/>
        </p:nvSpPr>
        <p:spPr>
          <a:xfrm>
            <a:off x="803434" y="5856923"/>
            <a:ext cx="7537133" cy="1743313"/>
          </a:xfrm>
          <a:prstGeom prst="rect">
            <a:avLst/>
          </a:prstGeom>
          <a:solidFill>
            <a:srgbClr val="FFFFFF">
              <a:alpha val="4000"/>
            </a:srgbClr>
          </a:solidFill>
          <a:ln/>
        </p:spPr>
      </p:sp>
      <p:sp>
        <p:nvSpPr>
          <p:cNvPr id="15" name="Text 11"/>
          <p:cNvSpPr/>
          <p:nvPr/>
        </p:nvSpPr>
        <p:spPr>
          <a:xfrm>
            <a:off x="1030724" y="6000869"/>
            <a:ext cx="3310176" cy="363855"/>
          </a:xfrm>
          <a:prstGeom prst="rect">
            <a:avLst/>
          </a:prstGeom>
          <a:noFill/>
          <a:ln/>
        </p:spPr>
        <p:txBody>
          <a:bodyPr wrap="non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Benefits</a:t>
            </a:r>
            <a:endParaRPr lang="en-US" sz="1790" dirty="0"/>
          </a:p>
        </p:txBody>
      </p:sp>
      <p:sp>
        <p:nvSpPr>
          <p:cNvPr id="16" name="Text 12"/>
          <p:cNvSpPr/>
          <p:nvPr/>
        </p:nvSpPr>
        <p:spPr>
          <a:xfrm>
            <a:off x="4803100" y="6000869"/>
            <a:ext cx="3310176" cy="1455420"/>
          </a:xfrm>
          <a:prstGeom prst="rect">
            <a:avLst/>
          </a:prstGeom>
          <a:noFill/>
          <a:ln/>
        </p:spPr>
        <p:txBody>
          <a:bodyPr wrap="square" rtlCol="0" anchor="t"/>
          <a:lstStyle/>
          <a:p>
            <a:pPr marL="0" indent="0">
              <a:lnSpc>
                <a:spcPts val="2865"/>
              </a:lnSpc>
              <a:buNone/>
            </a:pPr>
            <a:r>
              <a:rPr lang="en-US" sz="1790" dirty="0">
                <a:solidFill>
                  <a:srgbClr val="D9E1FF"/>
                </a:solidFill>
                <a:latin typeface="Arimo" pitchFamily="34" charset="0"/>
                <a:ea typeface="Arimo" pitchFamily="34" charset="-122"/>
                <a:cs typeface="Arimo" pitchFamily="34" charset="-120"/>
              </a:rPr>
              <a:t>Motivates employees, aligns their interests with the company's growth, and can be a valuable recruitment tool.</a:t>
            </a:r>
            <a:endParaRPr lang="en-US" sz="179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14630400" cy="2493526"/>
          </a:xfrm>
          <a:prstGeom prst="rect">
            <a:avLst/>
          </a:prstGeom>
        </p:spPr>
      </p:pic>
      <p:pic>
        <p:nvPicPr>
          <p:cNvPr id="5" name="Image 1" descr="preencoded.png"/>
          <p:cNvPicPr>
            <a:picLocks noChangeAspect="1"/>
          </p:cNvPicPr>
          <p:nvPr/>
        </p:nvPicPr>
        <p:blipFill>
          <a:blip r:embed="rId4"/>
          <a:stretch>
            <a:fillRect/>
          </a:stretch>
        </p:blipFill>
        <p:spPr>
          <a:xfrm>
            <a:off x="5935861" y="249317"/>
            <a:ext cx="2758678" cy="1994892"/>
          </a:xfrm>
          <a:prstGeom prst="rect">
            <a:avLst/>
          </a:prstGeom>
        </p:spPr>
      </p:pic>
      <p:sp>
        <p:nvSpPr>
          <p:cNvPr id="6" name="Text 2"/>
          <p:cNvSpPr/>
          <p:nvPr/>
        </p:nvSpPr>
        <p:spPr>
          <a:xfrm>
            <a:off x="1107758" y="3043357"/>
            <a:ext cx="4693682" cy="586621"/>
          </a:xfrm>
          <a:prstGeom prst="rect">
            <a:avLst/>
          </a:prstGeom>
          <a:noFill/>
          <a:ln/>
        </p:spPr>
        <p:txBody>
          <a:bodyPr wrap="none" rtlCol="0" anchor="t"/>
          <a:lstStyle/>
          <a:p>
            <a:pPr marL="0" indent="0">
              <a:lnSpc>
                <a:spcPts val="4620"/>
              </a:lnSpc>
              <a:buNone/>
            </a:pPr>
            <a:r>
              <a:rPr lang="en-US" sz="3696" b="1" dirty="0">
                <a:solidFill>
                  <a:srgbClr val="FFFFFF"/>
                </a:solidFill>
                <a:latin typeface="Syne" pitchFamily="34" charset="0"/>
                <a:ea typeface="Syne" pitchFamily="34" charset="-122"/>
                <a:cs typeface="Syne" pitchFamily="34" charset="-120"/>
              </a:rPr>
              <a:t>Rights Issue</a:t>
            </a:r>
            <a:endParaRPr lang="en-US" sz="3696" dirty="0"/>
          </a:p>
        </p:txBody>
      </p:sp>
      <p:sp>
        <p:nvSpPr>
          <p:cNvPr id="7" name="Shape 3"/>
          <p:cNvSpPr/>
          <p:nvPr/>
        </p:nvSpPr>
        <p:spPr>
          <a:xfrm>
            <a:off x="7303770" y="3929182"/>
            <a:ext cx="22860" cy="3750588"/>
          </a:xfrm>
          <a:prstGeom prst="roundRect">
            <a:avLst>
              <a:gd name="adj" fmla="val 130895"/>
            </a:avLst>
          </a:prstGeom>
          <a:solidFill>
            <a:srgbClr val="44426B"/>
          </a:solidFill>
          <a:ln/>
        </p:spPr>
      </p:sp>
      <p:sp>
        <p:nvSpPr>
          <p:cNvPr id="8" name="Shape 4"/>
          <p:cNvSpPr/>
          <p:nvPr/>
        </p:nvSpPr>
        <p:spPr>
          <a:xfrm>
            <a:off x="6415504" y="4366379"/>
            <a:ext cx="698183" cy="22860"/>
          </a:xfrm>
          <a:prstGeom prst="roundRect">
            <a:avLst>
              <a:gd name="adj" fmla="val 130895"/>
            </a:avLst>
          </a:prstGeom>
          <a:solidFill>
            <a:srgbClr val="44426B"/>
          </a:solidFill>
          <a:ln/>
        </p:spPr>
      </p:sp>
      <p:sp>
        <p:nvSpPr>
          <p:cNvPr id="9" name="Shape 5"/>
          <p:cNvSpPr/>
          <p:nvPr/>
        </p:nvSpPr>
        <p:spPr>
          <a:xfrm>
            <a:off x="7090827" y="4153495"/>
            <a:ext cx="448747" cy="448747"/>
          </a:xfrm>
          <a:prstGeom prst="roundRect">
            <a:avLst>
              <a:gd name="adj" fmla="val 6668"/>
            </a:avLst>
          </a:prstGeom>
          <a:solidFill>
            <a:srgbClr val="2B2952"/>
          </a:solidFill>
          <a:ln/>
        </p:spPr>
      </p:sp>
      <p:sp>
        <p:nvSpPr>
          <p:cNvPr id="10" name="Text 6"/>
          <p:cNvSpPr/>
          <p:nvPr/>
        </p:nvSpPr>
        <p:spPr>
          <a:xfrm>
            <a:off x="7260253" y="4237077"/>
            <a:ext cx="109776" cy="281583"/>
          </a:xfrm>
          <a:prstGeom prst="rect">
            <a:avLst/>
          </a:prstGeom>
          <a:noFill/>
          <a:ln/>
        </p:spPr>
        <p:txBody>
          <a:bodyPr wrap="none" rtlCol="0" anchor="t"/>
          <a:lstStyle/>
          <a:p>
            <a:pPr marL="0" indent="0" algn="ctr">
              <a:lnSpc>
                <a:spcPts val="2218"/>
              </a:lnSpc>
              <a:buNone/>
            </a:pPr>
            <a:r>
              <a:rPr lang="en-US" sz="2218" b="1" dirty="0">
                <a:solidFill>
                  <a:srgbClr val="D9E1FF"/>
                </a:solidFill>
                <a:latin typeface="Syne" pitchFamily="34" charset="0"/>
                <a:ea typeface="Syne" pitchFamily="34" charset="-122"/>
                <a:cs typeface="Syne" pitchFamily="34" charset="-120"/>
              </a:rPr>
              <a:t>1</a:t>
            </a:r>
            <a:endParaRPr lang="en-US" sz="2218" dirty="0"/>
          </a:p>
        </p:txBody>
      </p:sp>
      <p:sp>
        <p:nvSpPr>
          <p:cNvPr id="11" name="Text 7"/>
          <p:cNvSpPr/>
          <p:nvPr/>
        </p:nvSpPr>
        <p:spPr>
          <a:xfrm>
            <a:off x="2706767" y="4128611"/>
            <a:ext cx="3511272" cy="293251"/>
          </a:xfrm>
          <a:prstGeom prst="rect">
            <a:avLst/>
          </a:prstGeom>
          <a:noFill/>
          <a:ln/>
        </p:spPr>
        <p:txBody>
          <a:bodyPr wrap="none" rtlCol="0" anchor="t"/>
          <a:lstStyle/>
          <a:p>
            <a:pPr marL="0" indent="0" algn="r">
              <a:lnSpc>
                <a:spcPts val="2310"/>
              </a:lnSpc>
              <a:buNone/>
            </a:pPr>
            <a:r>
              <a:rPr lang="en-US" sz="1848" b="1" dirty="0">
                <a:solidFill>
                  <a:srgbClr val="D9E1FF"/>
                </a:solidFill>
                <a:latin typeface="Syne" pitchFamily="34" charset="0"/>
                <a:ea typeface="Syne" pitchFamily="34" charset="-122"/>
                <a:cs typeface="Syne" pitchFamily="34" charset="-120"/>
              </a:rPr>
              <a:t>Existing Shareholder Rights</a:t>
            </a:r>
            <a:endParaRPr lang="en-US" sz="1848" dirty="0"/>
          </a:p>
        </p:txBody>
      </p:sp>
      <p:sp>
        <p:nvSpPr>
          <p:cNvPr id="12" name="Text 8"/>
          <p:cNvSpPr/>
          <p:nvPr/>
        </p:nvSpPr>
        <p:spPr>
          <a:xfrm>
            <a:off x="1107758" y="4541520"/>
            <a:ext cx="5110282" cy="957263"/>
          </a:xfrm>
          <a:prstGeom prst="rect">
            <a:avLst/>
          </a:prstGeom>
          <a:noFill/>
          <a:ln/>
        </p:spPr>
        <p:txBody>
          <a:bodyPr wrap="square" rtlCol="0" anchor="t"/>
          <a:lstStyle/>
          <a:p>
            <a:pPr marL="0" indent="0" algn="r">
              <a:lnSpc>
                <a:spcPts val="2513"/>
              </a:lnSpc>
              <a:buNone/>
            </a:pPr>
            <a:r>
              <a:rPr lang="en-US" sz="1571" dirty="0">
                <a:solidFill>
                  <a:srgbClr val="D9E1FF"/>
                </a:solidFill>
                <a:latin typeface="Arimo" pitchFamily="34" charset="0"/>
                <a:ea typeface="Arimo" pitchFamily="34" charset="-122"/>
                <a:cs typeface="Arimo" pitchFamily="34" charset="-120"/>
              </a:rPr>
              <a:t>A rights issue allows existing shareholders to purchase new shares at a discounted price, proportionate to their existing holdings.</a:t>
            </a:r>
            <a:endParaRPr lang="en-US" sz="1571" dirty="0"/>
          </a:p>
        </p:txBody>
      </p:sp>
      <p:sp>
        <p:nvSpPr>
          <p:cNvPr id="13" name="Shape 9"/>
          <p:cNvSpPr/>
          <p:nvPr/>
        </p:nvSpPr>
        <p:spPr>
          <a:xfrm>
            <a:off x="7516713" y="5363647"/>
            <a:ext cx="698183" cy="22860"/>
          </a:xfrm>
          <a:prstGeom prst="roundRect">
            <a:avLst>
              <a:gd name="adj" fmla="val 130895"/>
            </a:avLst>
          </a:prstGeom>
          <a:solidFill>
            <a:srgbClr val="44426B"/>
          </a:solidFill>
          <a:ln/>
        </p:spPr>
      </p:sp>
      <p:sp>
        <p:nvSpPr>
          <p:cNvPr id="14" name="Shape 10"/>
          <p:cNvSpPr/>
          <p:nvPr/>
        </p:nvSpPr>
        <p:spPr>
          <a:xfrm>
            <a:off x="7090827" y="5150763"/>
            <a:ext cx="448747" cy="448747"/>
          </a:xfrm>
          <a:prstGeom prst="roundRect">
            <a:avLst>
              <a:gd name="adj" fmla="val 6668"/>
            </a:avLst>
          </a:prstGeom>
          <a:solidFill>
            <a:srgbClr val="2B2952"/>
          </a:solidFill>
          <a:ln/>
        </p:spPr>
      </p:sp>
      <p:sp>
        <p:nvSpPr>
          <p:cNvPr id="15" name="Text 11"/>
          <p:cNvSpPr/>
          <p:nvPr/>
        </p:nvSpPr>
        <p:spPr>
          <a:xfrm>
            <a:off x="7227272" y="5234345"/>
            <a:ext cx="175736" cy="281583"/>
          </a:xfrm>
          <a:prstGeom prst="rect">
            <a:avLst/>
          </a:prstGeom>
          <a:noFill/>
          <a:ln/>
        </p:spPr>
        <p:txBody>
          <a:bodyPr wrap="none" rtlCol="0" anchor="t"/>
          <a:lstStyle/>
          <a:p>
            <a:pPr marL="0" indent="0" algn="ctr">
              <a:lnSpc>
                <a:spcPts val="2218"/>
              </a:lnSpc>
              <a:buNone/>
            </a:pPr>
            <a:r>
              <a:rPr lang="en-US" sz="2218" b="1" dirty="0">
                <a:solidFill>
                  <a:srgbClr val="D9E1FF"/>
                </a:solidFill>
                <a:latin typeface="Syne" pitchFamily="34" charset="0"/>
                <a:ea typeface="Syne" pitchFamily="34" charset="-122"/>
                <a:cs typeface="Syne" pitchFamily="34" charset="-120"/>
              </a:rPr>
              <a:t>2</a:t>
            </a:r>
            <a:endParaRPr lang="en-US" sz="2218" dirty="0"/>
          </a:p>
        </p:txBody>
      </p:sp>
      <p:sp>
        <p:nvSpPr>
          <p:cNvPr id="16" name="Text 12"/>
          <p:cNvSpPr/>
          <p:nvPr/>
        </p:nvSpPr>
        <p:spPr>
          <a:xfrm>
            <a:off x="8412361" y="5125879"/>
            <a:ext cx="2346841" cy="293251"/>
          </a:xfrm>
          <a:prstGeom prst="rect">
            <a:avLst/>
          </a:prstGeom>
          <a:noFill/>
          <a:ln/>
        </p:spPr>
        <p:txBody>
          <a:bodyPr wrap="none" rtlCol="0" anchor="t"/>
          <a:lstStyle/>
          <a:p>
            <a:pPr marL="0" indent="0" algn="l">
              <a:lnSpc>
                <a:spcPts val="2310"/>
              </a:lnSpc>
              <a:buNone/>
            </a:pPr>
            <a:r>
              <a:rPr lang="en-US" sz="1848" b="1" dirty="0">
                <a:solidFill>
                  <a:srgbClr val="D9E1FF"/>
                </a:solidFill>
                <a:latin typeface="Syne" pitchFamily="34" charset="0"/>
                <a:ea typeface="Syne" pitchFamily="34" charset="-122"/>
                <a:cs typeface="Syne" pitchFamily="34" charset="-120"/>
              </a:rPr>
              <a:t>Capital Raising</a:t>
            </a:r>
            <a:endParaRPr lang="en-US" sz="1848" dirty="0"/>
          </a:p>
        </p:txBody>
      </p:sp>
      <p:sp>
        <p:nvSpPr>
          <p:cNvPr id="17" name="Text 13"/>
          <p:cNvSpPr/>
          <p:nvPr/>
        </p:nvSpPr>
        <p:spPr>
          <a:xfrm>
            <a:off x="8412361" y="5538788"/>
            <a:ext cx="5110282" cy="957263"/>
          </a:xfrm>
          <a:prstGeom prst="rect">
            <a:avLst/>
          </a:prstGeom>
          <a:noFill/>
          <a:ln/>
        </p:spPr>
        <p:txBody>
          <a:bodyPr wrap="square" rtlCol="0" anchor="t"/>
          <a:lstStyle/>
          <a:p>
            <a:pPr marL="0" indent="0" algn="l">
              <a:lnSpc>
                <a:spcPts val="2513"/>
              </a:lnSpc>
              <a:buNone/>
            </a:pPr>
            <a:r>
              <a:rPr lang="en-US" sz="1571" dirty="0">
                <a:solidFill>
                  <a:srgbClr val="D9E1FF"/>
                </a:solidFill>
                <a:latin typeface="Arimo" pitchFamily="34" charset="0"/>
                <a:ea typeface="Arimo" pitchFamily="34" charset="-122"/>
                <a:cs typeface="Arimo" pitchFamily="34" charset="-120"/>
              </a:rPr>
              <a:t>Rights issues are a way for companies to raise capital without diluting existing shareholders' ownership too significantly.</a:t>
            </a:r>
            <a:endParaRPr lang="en-US" sz="1571" dirty="0"/>
          </a:p>
        </p:txBody>
      </p:sp>
      <p:sp>
        <p:nvSpPr>
          <p:cNvPr id="18" name="Shape 14"/>
          <p:cNvSpPr/>
          <p:nvPr/>
        </p:nvSpPr>
        <p:spPr>
          <a:xfrm>
            <a:off x="6415504" y="6347817"/>
            <a:ext cx="698183" cy="22860"/>
          </a:xfrm>
          <a:prstGeom prst="roundRect">
            <a:avLst>
              <a:gd name="adj" fmla="val 130895"/>
            </a:avLst>
          </a:prstGeom>
          <a:solidFill>
            <a:srgbClr val="44426B"/>
          </a:solidFill>
          <a:ln/>
        </p:spPr>
      </p:sp>
      <p:sp>
        <p:nvSpPr>
          <p:cNvPr id="19" name="Shape 15"/>
          <p:cNvSpPr/>
          <p:nvPr/>
        </p:nvSpPr>
        <p:spPr>
          <a:xfrm>
            <a:off x="7090827" y="6134933"/>
            <a:ext cx="448747" cy="448747"/>
          </a:xfrm>
          <a:prstGeom prst="roundRect">
            <a:avLst>
              <a:gd name="adj" fmla="val 6668"/>
            </a:avLst>
          </a:prstGeom>
          <a:solidFill>
            <a:srgbClr val="2B2952"/>
          </a:solidFill>
          <a:ln/>
        </p:spPr>
      </p:sp>
      <p:sp>
        <p:nvSpPr>
          <p:cNvPr id="20" name="Text 16"/>
          <p:cNvSpPr/>
          <p:nvPr/>
        </p:nvSpPr>
        <p:spPr>
          <a:xfrm>
            <a:off x="7224891" y="6218515"/>
            <a:ext cx="180499" cy="281583"/>
          </a:xfrm>
          <a:prstGeom prst="rect">
            <a:avLst/>
          </a:prstGeom>
          <a:noFill/>
          <a:ln/>
        </p:spPr>
        <p:txBody>
          <a:bodyPr wrap="none" rtlCol="0" anchor="t"/>
          <a:lstStyle/>
          <a:p>
            <a:pPr marL="0" indent="0" algn="ctr">
              <a:lnSpc>
                <a:spcPts val="2218"/>
              </a:lnSpc>
              <a:buNone/>
            </a:pPr>
            <a:r>
              <a:rPr lang="en-US" sz="2218" b="1" dirty="0">
                <a:solidFill>
                  <a:srgbClr val="D9E1FF"/>
                </a:solidFill>
                <a:latin typeface="Syne" pitchFamily="34" charset="0"/>
                <a:ea typeface="Syne" pitchFamily="34" charset="-122"/>
                <a:cs typeface="Syne" pitchFamily="34" charset="-120"/>
              </a:rPr>
              <a:t>3</a:t>
            </a:r>
            <a:endParaRPr lang="en-US" sz="2218" dirty="0"/>
          </a:p>
        </p:txBody>
      </p:sp>
      <p:sp>
        <p:nvSpPr>
          <p:cNvPr id="21" name="Text 17"/>
          <p:cNvSpPr/>
          <p:nvPr/>
        </p:nvSpPr>
        <p:spPr>
          <a:xfrm>
            <a:off x="3716060" y="6110049"/>
            <a:ext cx="2501979" cy="293251"/>
          </a:xfrm>
          <a:prstGeom prst="rect">
            <a:avLst/>
          </a:prstGeom>
          <a:noFill/>
          <a:ln/>
        </p:spPr>
        <p:txBody>
          <a:bodyPr wrap="none" rtlCol="0" anchor="t"/>
          <a:lstStyle/>
          <a:p>
            <a:pPr marL="0" indent="0" algn="r">
              <a:lnSpc>
                <a:spcPts val="2310"/>
              </a:lnSpc>
              <a:buNone/>
            </a:pPr>
            <a:r>
              <a:rPr lang="en-US" sz="1848" b="1" dirty="0">
                <a:solidFill>
                  <a:srgbClr val="D9E1FF"/>
                </a:solidFill>
                <a:latin typeface="Syne" pitchFamily="34" charset="0"/>
                <a:ea typeface="Syne" pitchFamily="34" charset="-122"/>
                <a:cs typeface="Syne" pitchFamily="34" charset="-120"/>
              </a:rPr>
              <a:t>Pre-Emptive Rights</a:t>
            </a:r>
            <a:endParaRPr lang="en-US" sz="1848" dirty="0"/>
          </a:p>
        </p:txBody>
      </p:sp>
      <p:sp>
        <p:nvSpPr>
          <p:cNvPr id="22" name="Text 18"/>
          <p:cNvSpPr/>
          <p:nvPr/>
        </p:nvSpPr>
        <p:spPr>
          <a:xfrm>
            <a:off x="1107758" y="6522958"/>
            <a:ext cx="5110282" cy="957263"/>
          </a:xfrm>
          <a:prstGeom prst="rect">
            <a:avLst/>
          </a:prstGeom>
          <a:noFill/>
          <a:ln/>
        </p:spPr>
        <p:txBody>
          <a:bodyPr wrap="square" rtlCol="0" anchor="t"/>
          <a:lstStyle/>
          <a:p>
            <a:pPr marL="0" indent="0" algn="r">
              <a:lnSpc>
                <a:spcPts val="2513"/>
              </a:lnSpc>
              <a:buNone/>
            </a:pPr>
            <a:r>
              <a:rPr lang="en-US" sz="1571" dirty="0">
                <a:solidFill>
                  <a:srgbClr val="D9E1FF"/>
                </a:solidFill>
                <a:latin typeface="Arimo" pitchFamily="34" charset="0"/>
                <a:ea typeface="Arimo" pitchFamily="34" charset="-122"/>
                <a:cs typeface="Arimo" pitchFamily="34" charset="-120"/>
              </a:rPr>
              <a:t>Rights issues protect existing shareholders by giving them the first right to purchase new shares, preventing dilution from new investors.</a:t>
            </a:r>
            <a:endParaRPr lang="en-US" sz="157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229791" y="2244447"/>
            <a:ext cx="5026700" cy="3740706"/>
          </a:xfrm>
          <a:prstGeom prst="rect">
            <a:avLst/>
          </a:prstGeom>
        </p:spPr>
      </p:pic>
      <p:sp>
        <p:nvSpPr>
          <p:cNvPr id="6" name="Text 2"/>
          <p:cNvSpPr/>
          <p:nvPr/>
        </p:nvSpPr>
        <p:spPr>
          <a:xfrm>
            <a:off x="6129933" y="1083231"/>
            <a:ext cx="4326493" cy="540782"/>
          </a:xfrm>
          <a:prstGeom prst="rect">
            <a:avLst/>
          </a:prstGeom>
          <a:noFill/>
          <a:ln/>
        </p:spPr>
        <p:txBody>
          <a:bodyPr wrap="none" rtlCol="0" anchor="t"/>
          <a:lstStyle/>
          <a:p>
            <a:pPr marL="0" indent="0">
              <a:lnSpc>
                <a:spcPts val="4258"/>
              </a:lnSpc>
              <a:buNone/>
            </a:pPr>
            <a:r>
              <a:rPr lang="en-US" sz="3407" b="1" dirty="0">
                <a:solidFill>
                  <a:srgbClr val="FFFFFF"/>
                </a:solidFill>
                <a:latin typeface="Syne" pitchFamily="34" charset="0"/>
                <a:ea typeface="Syne" pitchFamily="34" charset="-122"/>
                <a:cs typeface="Syne" pitchFamily="34" charset="-120"/>
              </a:rPr>
              <a:t>Bonus Shares</a:t>
            </a:r>
            <a:endParaRPr lang="en-US" sz="3407" dirty="0"/>
          </a:p>
        </p:txBody>
      </p:sp>
      <p:pic>
        <p:nvPicPr>
          <p:cNvPr id="7" name="Image 2" descr="preencoded.png"/>
          <p:cNvPicPr>
            <a:picLocks noChangeAspect="1"/>
          </p:cNvPicPr>
          <p:nvPr/>
        </p:nvPicPr>
        <p:blipFill>
          <a:blip r:embed="rId5"/>
          <a:stretch>
            <a:fillRect/>
          </a:stretch>
        </p:blipFill>
        <p:spPr>
          <a:xfrm>
            <a:off x="6129933" y="1899761"/>
            <a:ext cx="459581" cy="459581"/>
          </a:xfrm>
          <a:prstGeom prst="rect">
            <a:avLst/>
          </a:prstGeom>
        </p:spPr>
      </p:pic>
      <p:sp>
        <p:nvSpPr>
          <p:cNvPr id="8" name="Text 3"/>
          <p:cNvSpPr/>
          <p:nvPr/>
        </p:nvSpPr>
        <p:spPr>
          <a:xfrm>
            <a:off x="6129933" y="2543175"/>
            <a:ext cx="2537817" cy="270391"/>
          </a:xfrm>
          <a:prstGeom prst="rect">
            <a:avLst/>
          </a:prstGeom>
          <a:noFill/>
          <a:ln/>
        </p:spPr>
        <p:txBody>
          <a:bodyPr wrap="none" rtlCol="0" anchor="t"/>
          <a:lstStyle/>
          <a:p>
            <a:pPr marL="0" indent="0" algn="l">
              <a:lnSpc>
                <a:spcPts val="2129"/>
              </a:lnSpc>
              <a:buNone/>
            </a:pPr>
            <a:r>
              <a:rPr lang="en-US" sz="1703" b="1" dirty="0">
                <a:solidFill>
                  <a:srgbClr val="D9E1FF"/>
                </a:solidFill>
                <a:latin typeface="Syne" pitchFamily="34" charset="0"/>
                <a:ea typeface="Syne" pitchFamily="34" charset="-122"/>
                <a:cs typeface="Syne" pitchFamily="34" charset="-120"/>
              </a:rPr>
              <a:t>Distribution of Shares</a:t>
            </a:r>
            <a:endParaRPr lang="en-US" sz="1703" dirty="0"/>
          </a:p>
        </p:txBody>
      </p:sp>
      <p:sp>
        <p:nvSpPr>
          <p:cNvPr id="9" name="Text 4"/>
          <p:cNvSpPr/>
          <p:nvPr/>
        </p:nvSpPr>
        <p:spPr>
          <a:xfrm>
            <a:off x="6129933" y="2923818"/>
            <a:ext cx="3790593" cy="882253"/>
          </a:xfrm>
          <a:prstGeom prst="rect">
            <a:avLst/>
          </a:prstGeom>
          <a:noFill/>
          <a:ln/>
        </p:spPr>
        <p:txBody>
          <a:bodyPr wrap="square" rtlCol="0" anchor="t"/>
          <a:lstStyle/>
          <a:p>
            <a:pPr marL="0" indent="0" algn="l">
              <a:lnSpc>
                <a:spcPts val="2317"/>
              </a:lnSpc>
              <a:buNone/>
            </a:pPr>
            <a:r>
              <a:rPr lang="en-US" sz="1448" dirty="0">
                <a:solidFill>
                  <a:srgbClr val="D9E1FF"/>
                </a:solidFill>
                <a:latin typeface="Arimo" pitchFamily="34" charset="0"/>
                <a:ea typeface="Arimo" pitchFamily="34" charset="-122"/>
                <a:cs typeface="Arimo" pitchFamily="34" charset="-120"/>
              </a:rPr>
              <a:t>Bonus shares are issued to existing shareholders for free, increasing their shareholding without any new investment.</a:t>
            </a:r>
            <a:endParaRPr lang="en-US" sz="1448" dirty="0"/>
          </a:p>
        </p:txBody>
      </p:sp>
      <p:pic>
        <p:nvPicPr>
          <p:cNvPr id="10" name="Image 3" descr="preencoded.png"/>
          <p:cNvPicPr>
            <a:picLocks noChangeAspect="1"/>
          </p:cNvPicPr>
          <p:nvPr/>
        </p:nvPicPr>
        <p:blipFill>
          <a:blip r:embed="rId6"/>
          <a:stretch>
            <a:fillRect/>
          </a:stretch>
        </p:blipFill>
        <p:spPr>
          <a:xfrm>
            <a:off x="10196274" y="1899761"/>
            <a:ext cx="459581" cy="459581"/>
          </a:xfrm>
          <a:prstGeom prst="rect">
            <a:avLst/>
          </a:prstGeom>
        </p:spPr>
      </p:pic>
      <p:sp>
        <p:nvSpPr>
          <p:cNvPr id="11" name="Text 5"/>
          <p:cNvSpPr/>
          <p:nvPr/>
        </p:nvSpPr>
        <p:spPr>
          <a:xfrm>
            <a:off x="10196274" y="2543175"/>
            <a:ext cx="2163247" cy="270391"/>
          </a:xfrm>
          <a:prstGeom prst="rect">
            <a:avLst/>
          </a:prstGeom>
          <a:noFill/>
          <a:ln/>
        </p:spPr>
        <p:txBody>
          <a:bodyPr wrap="none" rtlCol="0" anchor="t"/>
          <a:lstStyle/>
          <a:p>
            <a:pPr marL="0" indent="0" algn="l">
              <a:lnSpc>
                <a:spcPts val="2129"/>
              </a:lnSpc>
              <a:buNone/>
            </a:pPr>
            <a:r>
              <a:rPr lang="en-US" sz="1703" b="1" dirty="0">
                <a:solidFill>
                  <a:srgbClr val="D9E1FF"/>
                </a:solidFill>
                <a:latin typeface="Syne" pitchFamily="34" charset="0"/>
                <a:ea typeface="Syne" pitchFamily="34" charset="-122"/>
                <a:cs typeface="Syne" pitchFamily="34" charset="-120"/>
              </a:rPr>
              <a:t>Capitalization</a:t>
            </a:r>
            <a:endParaRPr lang="en-US" sz="1703" dirty="0"/>
          </a:p>
        </p:txBody>
      </p:sp>
      <p:sp>
        <p:nvSpPr>
          <p:cNvPr id="12" name="Text 6"/>
          <p:cNvSpPr/>
          <p:nvPr/>
        </p:nvSpPr>
        <p:spPr>
          <a:xfrm>
            <a:off x="10196274" y="2923818"/>
            <a:ext cx="3790593" cy="1176337"/>
          </a:xfrm>
          <a:prstGeom prst="rect">
            <a:avLst/>
          </a:prstGeom>
          <a:noFill/>
          <a:ln/>
        </p:spPr>
        <p:txBody>
          <a:bodyPr wrap="square" rtlCol="0" anchor="t"/>
          <a:lstStyle/>
          <a:p>
            <a:pPr marL="0" indent="0" algn="l">
              <a:lnSpc>
                <a:spcPts val="2317"/>
              </a:lnSpc>
              <a:buNone/>
            </a:pPr>
            <a:r>
              <a:rPr lang="en-US" sz="1448" dirty="0">
                <a:solidFill>
                  <a:srgbClr val="D9E1FF"/>
                </a:solidFill>
                <a:latin typeface="Arimo" pitchFamily="34" charset="0"/>
                <a:ea typeface="Arimo" pitchFamily="34" charset="-122"/>
                <a:cs typeface="Arimo" pitchFamily="34" charset="-120"/>
              </a:rPr>
              <a:t>Bonus share issuance can increase a company's share capital, improving its financial ratios and giving it more flexibility to raise further capital.</a:t>
            </a:r>
            <a:endParaRPr lang="en-US" sz="1448" dirty="0"/>
          </a:p>
        </p:txBody>
      </p:sp>
      <p:pic>
        <p:nvPicPr>
          <p:cNvPr id="13" name="Image 4" descr="preencoded.png"/>
          <p:cNvPicPr>
            <a:picLocks noChangeAspect="1"/>
          </p:cNvPicPr>
          <p:nvPr/>
        </p:nvPicPr>
        <p:blipFill>
          <a:blip r:embed="rId7"/>
          <a:stretch>
            <a:fillRect/>
          </a:stretch>
        </p:blipFill>
        <p:spPr>
          <a:xfrm>
            <a:off x="6129933" y="4651772"/>
            <a:ext cx="459581" cy="459581"/>
          </a:xfrm>
          <a:prstGeom prst="rect">
            <a:avLst/>
          </a:prstGeom>
        </p:spPr>
      </p:pic>
      <p:sp>
        <p:nvSpPr>
          <p:cNvPr id="14" name="Text 7"/>
          <p:cNvSpPr/>
          <p:nvPr/>
        </p:nvSpPr>
        <p:spPr>
          <a:xfrm>
            <a:off x="6129933" y="5295186"/>
            <a:ext cx="2485311" cy="270391"/>
          </a:xfrm>
          <a:prstGeom prst="rect">
            <a:avLst/>
          </a:prstGeom>
          <a:noFill/>
          <a:ln/>
        </p:spPr>
        <p:txBody>
          <a:bodyPr wrap="none" rtlCol="0" anchor="t"/>
          <a:lstStyle/>
          <a:p>
            <a:pPr marL="0" indent="0" algn="l">
              <a:lnSpc>
                <a:spcPts val="2129"/>
              </a:lnSpc>
              <a:buNone/>
            </a:pPr>
            <a:r>
              <a:rPr lang="en-US" sz="1703" b="1" dirty="0">
                <a:solidFill>
                  <a:srgbClr val="D9E1FF"/>
                </a:solidFill>
                <a:latin typeface="Syne" pitchFamily="34" charset="0"/>
                <a:ea typeface="Syne" pitchFamily="34" charset="-122"/>
                <a:cs typeface="Syne" pitchFamily="34" charset="-120"/>
              </a:rPr>
              <a:t>Dividend Distribution</a:t>
            </a:r>
            <a:endParaRPr lang="en-US" sz="1703" dirty="0"/>
          </a:p>
        </p:txBody>
      </p:sp>
      <p:sp>
        <p:nvSpPr>
          <p:cNvPr id="15" name="Text 8"/>
          <p:cNvSpPr/>
          <p:nvPr/>
        </p:nvSpPr>
        <p:spPr>
          <a:xfrm>
            <a:off x="6129933" y="5675828"/>
            <a:ext cx="3790593" cy="882253"/>
          </a:xfrm>
          <a:prstGeom prst="rect">
            <a:avLst/>
          </a:prstGeom>
          <a:noFill/>
          <a:ln/>
        </p:spPr>
        <p:txBody>
          <a:bodyPr wrap="square" rtlCol="0" anchor="t"/>
          <a:lstStyle/>
          <a:p>
            <a:pPr marL="0" indent="0" algn="l">
              <a:lnSpc>
                <a:spcPts val="2317"/>
              </a:lnSpc>
              <a:buNone/>
            </a:pPr>
            <a:r>
              <a:rPr lang="en-US" sz="1448" dirty="0">
                <a:solidFill>
                  <a:srgbClr val="D9E1FF"/>
                </a:solidFill>
                <a:latin typeface="Arimo" pitchFamily="34" charset="0"/>
                <a:ea typeface="Arimo" pitchFamily="34" charset="-122"/>
                <a:cs typeface="Arimo" pitchFamily="34" charset="-120"/>
              </a:rPr>
              <a:t>Bonus shares can be used to distribute profits to shareholders in a way that is not subject to income tax.</a:t>
            </a:r>
            <a:endParaRPr lang="en-US" sz="1448" dirty="0"/>
          </a:p>
        </p:txBody>
      </p:sp>
      <p:pic>
        <p:nvPicPr>
          <p:cNvPr id="16" name="Image 5" descr="preencoded.png"/>
          <p:cNvPicPr>
            <a:picLocks noChangeAspect="1"/>
          </p:cNvPicPr>
          <p:nvPr/>
        </p:nvPicPr>
        <p:blipFill>
          <a:blip r:embed="rId8"/>
          <a:stretch>
            <a:fillRect/>
          </a:stretch>
        </p:blipFill>
        <p:spPr>
          <a:xfrm>
            <a:off x="10196274" y="4651772"/>
            <a:ext cx="459581" cy="459581"/>
          </a:xfrm>
          <a:prstGeom prst="rect">
            <a:avLst/>
          </a:prstGeom>
        </p:spPr>
      </p:pic>
      <p:sp>
        <p:nvSpPr>
          <p:cNvPr id="17" name="Text 9"/>
          <p:cNvSpPr/>
          <p:nvPr/>
        </p:nvSpPr>
        <p:spPr>
          <a:xfrm>
            <a:off x="10196274" y="5295186"/>
            <a:ext cx="3028593" cy="270391"/>
          </a:xfrm>
          <a:prstGeom prst="rect">
            <a:avLst/>
          </a:prstGeom>
          <a:noFill/>
          <a:ln/>
        </p:spPr>
        <p:txBody>
          <a:bodyPr wrap="none" rtlCol="0" anchor="t"/>
          <a:lstStyle/>
          <a:p>
            <a:pPr marL="0" indent="0" algn="l">
              <a:lnSpc>
                <a:spcPts val="2129"/>
              </a:lnSpc>
              <a:buNone/>
            </a:pPr>
            <a:r>
              <a:rPr lang="en-US" sz="1703" b="1" dirty="0">
                <a:solidFill>
                  <a:srgbClr val="D9E1FF"/>
                </a:solidFill>
                <a:latin typeface="Syne" pitchFamily="34" charset="0"/>
                <a:ea typeface="Syne" pitchFamily="34" charset="-122"/>
                <a:cs typeface="Syne" pitchFamily="34" charset="-120"/>
              </a:rPr>
              <a:t>Share Price Management</a:t>
            </a:r>
            <a:endParaRPr lang="en-US" sz="1703" dirty="0"/>
          </a:p>
        </p:txBody>
      </p:sp>
      <p:sp>
        <p:nvSpPr>
          <p:cNvPr id="18" name="Text 10"/>
          <p:cNvSpPr/>
          <p:nvPr/>
        </p:nvSpPr>
        <p:spPr>
          <a:xfrm>
            <a:off x="10196274" y="5675828"/>
            <a:ext cx="3790593" cy="1470422"/>
          </a:xfrm>
          <a:prstGeom prst="rect">
            <a:avLst/>
          </a:prstGeom>
          <a:noFill/>
          <a:ln/>
        </p:spPr>
        <p:txBody>
          <a:bodyPr wrap="square" rtlCol="0" anchor="t"/>
          <a:lstStyle/>
          <a:p>
            <a:pPr marL="0" indent="0" algn="l">
              <a:lnSpc>
                <a:spcPts val="2317"/>
              </a:lnSpc>
              <a:buNone/>
            </a:pPr>
            <a:r>
              <a:rPr lang="en-US" sz="1448" dirty="0">
                <a:solidFill>
                  <a:srgbClr val="D9E1FF"/>
                </a:solidFill>
                <a:latin typeface="Arimo" pitchFamily="34" charset="0"/>
                <a:ea typeface="Arimo" pitchFamily="34" charset="-122"/>
                <a:cs typeface="Arimo" pitchFamily="34" charset="-120"/>
              </a:rPr>
              <a:t>Bonus shares can be used to manage the share price by increasing the number of shares outstanding, potentially making the shares more affordable and appealing to a wider range of investors.</a:t>
            </a:r>
            <a:endParaRPr lang="en-US" sz="1448"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837724" y="907971"/>
            <a:ext cx="5744289" cy="704017"/>
          </a:xfrm>
          <a:prstGeom prst="rect">
            <a:avLst/>
          </a:prstGeom>
          <a:noFill/>
          <a:ln/>
        </p:spPr>
        <p:txBody>
          <a:bodyPr wrap="none" rtlCol="0" anchor="t"/>
          <a:lstStyle/>
          <a:p>
            <a:pPr marL="0" indent="0">
              <a:lnSpc>
                <a:spcPts val="5544"/>
              </a:lnSpc>
              <a:buNone/>
            </a:pPr>
            <a:r>
              <a:rPr lang="en-US" sz="4435" b="1" dirty="0">
                <a:solidFill>
                  <a:srgbClr val="FFFFFF"/>
                </a:solidFill>
                <a:latin typeface="Syne" pitchFamily="34" charset="0"/>
                <a:ea typeface="Syne" pitchFamily="34" charset="-122"/>
                <a:cs typeface="Syne" pitchFamily="34" charset="-120"/>
              </a:rPr>
              <a:t>Private Placement</a:t>
            </a:r>
            <a:endParaRPr lang="en-US" sz="4435" dirty="0"/>
          </a:p>
        </p:txBody>
      </p:sp>
      <p:pic>
        <p:nvPicPr>
          <p:cNvPr id="5" name="Image 0" descr="preencoded.png"/>
          <p:cNvPicPr>
            <a:picLocks noChangeAspect="1"/>
          </p:cNvPicPr>
          <p:nvPr/>
        </p:nvPicPr>
        <p:blipFill>
          <a:blip r:embed="rId3"/>
          <a:stretch>
            <a:fillRect/>
          </a:stretch>
        </p:blipFill>
        <p:spPr>
          <a:xfrm>
            <a:off x="837724" y="2090738"/>
            <a:ext cx="4078962" cy="2520910"/>
          </a:xfrm>
          <a:prstGeom prst="rect">
            <a:avLst/>
          </a:prstGeom>
        </p:spPr>
      </p:pic>
      <p:sp>
        <p:nvSpPr>
          <p:cNvPr id="6" name="Text 3"/>
          <p:cNvSpPr/>
          <p:nvPr/>
        </p:nvSpPr>
        <p:spPr>
          <a:xfrm>
            <a:off x="837724" y="4910852"/>
            <a:ext cx="2816185" cy="351949"/>
          </a:xfrm>
          <a:prstGeom prst="rect">
            <a:avLst/>
          </a:prstGeom>
          <a:noFill/>
          <a:ln/>
        </p:spPr>
        <p:txBody>
          <a:bodyPr wrap="none" rtlCol="0" anchor="t"/>
          <a:lstStyle/>
          <a:p>
            <a:pPr marL="0" indent="0" algn="l">
              <a:lnSpc>
                <a:spcPts val="2772"/>
              </a:lnSpc>
              <a:buNone/>
            </a:pPr>
            <a:r>
              <a:rPr lang="en-US" sz="2218" b="1" dirty="0">
                <a:solidFill>
                  <a:srgbClr val="D9E1FF"/>
                </a:solidFill>
                <a:latin typeface="Syne" pitchFamily="34" charset="0"/>
                <a:ea typeface="Syne" pitchFamily="34" charset="-122"/>
                <a:cs typeface="Syne" pitchFamily="34" charset="-120"/>
              </a:rPr>
              <a:t>Direct Investment</a:t>
            </a:r>
            <a:endParaRPr lang="en-US" sz="2218" dirty="0"/>
          </a:p>
        </p:txBody>
      </p:sp>
      <p:sp>
        <p:nvSpPr>
          <p:cNvPr id="7" name="Text 4"/>
          <p:cNvSpPr/>
          <p:nvPr/>
        </p:nvSpPr>
        <p:spPr>
          <a:xfrm>
            <a:off x="837724" y="5406390"/>
            <a:ext cx="4078962" cy="1915120"/>
          </a:xfrm>
          <a:prstGeom prst="rect">
            <a:avLst/>
          </a:prstGeom>
          <a:noFill/>
          <a:ln/>
        </p:spPr>
        <p:txBody>
          <a:bodyPr wrap="square" rtlCol="0" anchor="t"/>
          <a:lstStyle/>
          <a:p>
            <a:pPr marL="0" indent="0" algn="l">
              <a:lnSpc>
                <a:spcPts val="3016"/>
              </a:lnSpc>
              <a:buNone/>
            </a:pPr>
            <a:r>
              <a:rPr lang="en-US" sz="1885" dirty="0">
                <a:solidFill>
                  <a:srgbClr val="D9E1FF"/>
                </a:solidFill>
                <a:latin typeface="Arimo" pitchFamily="34" charset="0"/>
                <a:ea typeface="Arimo" pitchFamily="34" charset="-122"/>
                <a:cs typeface="Arimo" pitchFamily="34" charset="-120"/>
              </a:rPr>
              <a:t>A private placement is the sale of securities directly to a limited number of investors, typically institutional investors or high-net-worth individuals, without public registration.</a:t>
            </a:r>
            <a:endParaRPr lang="en-US" sz="1885" dirty="0"/>
          </a:p>
        </p:txBody>
      </p:sp>
      <p:pic>
        <p:nvPicPr>
          <p:cNvPr id="8" name="Image 1" descr="preencoded.png"/>
          <p:cNvPicPr>
            <a:picLocks noChangeAspect="1"/>
          </p:cNvPicPr>
          <p:nvPr/>
        </p:nvPicPr>
        <p:blipFill>
          <a:blip r:embed="rId4"/>
          <a:stretch>
            <a:fillRect/>
          </a:stretch>
        </p:blipFill>
        <p:spPr>
          <a:xfrm>
            <a:off x="5275659" y="2090738"/>
            <a:ext cx="4078962" cy="2520910"/>
          </a:xfrm>
          <a:prstGeom prst="rect">
            <a:avLst/>
          </a:prstGeom>
        </p:spPr>
      </p:pic>
      <p:sp>
        <p:nvSpPr>
          <p:cNvPr id="9" name="Text 5"/>
          <p:cNvSpPr/>
          <p:nvPr/>
        </p:nvSpPr>
        <p:spPr>
          <a:xfrm>
            <a:off x="5275659" y="4910852"/>
            <a:ext cx="3202543" cy="351949"/>
          </a:xfrm>
          <a:prstGeom prst="rect">
            <a:avLst/>
          </a:prstGeom>
          <a:noFill/>
          <a:ln/>
        </p:spPr>
        <p:txBody>
          <a:bodyPr wrap="none" rtlCol="0" anchor="t"/>
          <a:lstStyle/>
          <a:p>
            <a:pPr marL="0" indent="0" algn="l">
              <a:lnSpc>
                <a:spcPts val="2772"/>
              </a:lnSpc>
              <a:buNone/>
            </a:pPr>
            <a:r>
              <a:rPr lang="en-US" sz="2218" b="1" dirty="0">
                <a:solidFill>
                  <a:srgbClr val="D9E1FF"/>
                </a:solidFill>
                <a:latin typeface="Syne" pitchFamily="34" charset="0"/>
                <a:ea typeface="Syne" pitchFamily="34" charset="-122"/>
                <a:cs typeface="Syne" pitchFamily="34" charset="-120"/>
              </a:rPr>
              <a:t>Flexibility and Speed</a:t>
            </a:r>
            <a:endParaRPr lang="en-US" sz="2218" dirty="0"/>
          </a:p>
        </p:txBody>
      </p:sp>
      <p:sp>
        <p:nvSpPr>
          <p:cNvPr id="10" name="Text 6"/>
          <p:cNvSpPr/>
          <p:nvPr/>
        </p:nvSpPr>
        <p:spPr>
          <a:xfrm>
            <a:off x="5275659" y="5406390"/>
            <a:ext cx="4078962" cy="1915120"/>
          </a:xfrm>
          <a:prstGeom prst="rect">
            <a:avLst/>
          </a:prstGeom>
          <a:noFill/>
          <a:ln/>
        </p:spPr>
        <p:txBody>
          <a:bodyPr wrap="square" rtlCol="0" anchor="t"/>
          <a:lstStyle/>
          <a:p>
            <a:pPr marL="0" indent="0" algn="l">
              <a:lnSpc>
                <a:spcPts val="3016"/>
              </a:lnSpc>
              <a:buNone/>
            </a:pPr>
            <a:r>
              <a:rPr lang="en-US" sz="1885" dirty="0">
                <a:solidFill>
                  <a:srgbClr val="D9E1FF"/>
                </a:solidFill>
                <a:latin typeface="Arimo" pitchFamily="34" charset="0"/>
                <a:ea typeface="Arimo" pitchFamily="34" charset="-122"/>
                <a:cs typeface="Arimo" pitchFamily="34" charset="-120"/>
              </a:rPr>
              <a:t>Private placements offer greater flexibility and speed compared to public offerings, as they are not subject to the same regulatory scrutiny.</a:t>
            </a:r>
            <a:endParaRPr lang="en-US" sz="1885" dirty="0"/>
          </a:p>
        </p:txBody>
      </p:sp>
      <p:pic>
        <p:nvPicPr>
          <p:cNvPr id="11" name="Image 2" descr="preencoded.png"/>
          <p:cNvPicPr>
            <a:picLocks noChangeAspect="1"/>
          </p:cNvPicPr>
          <p:nvPr/>
        </p:nvPicPr>
        <p:blipFill>
          <a:blip r:embed="rId5"/>
          <a:stretch>
            <a:fillRect/>
          </a:stretch>
        </p:blipFill>
        <p:spPr>
          <a:xfrm>
            <a:off x="9713595" y="2090738"/>
            <a:ext cx="4079081" cy="2521029"/>
          </a:xfrm>
          <a:prstGeom prst="rect">
            <a:avLst/>
          </a:prstGeom>
        </p:spPr>
      </p:pic>
      <p:sp>
        <p:nvSpPr>
          <p:cNvPr id="12" name="Text 7"/>
          <p:cNvSpPr/>
          <p:nvPr/>
        </p:nvSpPr>
        <p:spPr>
          <a:xfrm>
            <a:off x="9713595" y="4910971"/>
            <a:ext cx="2816185" cy="351949"/>
          </a:xfrm>
          <a:prstGeom prst="rect">
            <a:avLst/>
          </a:prstGeom>
          <a:noFill/>
          <a:ln/>
        </p:spPr>
        <p:txBody>
          <a:bodyPr wrap="none" rtlCol="0" anchor="t"/>
          <a:lstStyle/>
          <a:p>
            <a:pPr marL="0" indent="0" algn="l">
              <a:lnSpc>
                <a:spcPts val="2772"/>
              </a:lnSpc>
              <a:buNone/>
            </a:pPr>
            <a:r>
              <a:rPr lang="en-US" sz="2218" b="1" dirty="0">
                <a:solidFill>
                  <a:srgbClr val="D9E1FF"/>
                </a:solidFill>
                <a:latin typeface="Syne" pitchFamily="34" charset="0"/>
                <a:ea typeface="Syne" pitchFamily="34" charset="-122"/>
                <a:cs typeface="Syne" pitchFamily="34" charset="-120"/>
              </a:rPr>
              <a:t>Confidentiality</a:t>
            </a:r>
            <a:endParaRPr lang="en-US" sz="2218" dirty="0"/>
          </a:p>
        </p:txBody>
      </p:sp>
      <p:sp>
        <p:nvSpPr>
          <p:cNvPr id="13" name="Text 8"/>
          <p:cNvSpPr/>
          <p:nvPr/>
        </p:nvSpPr>
        <p:spPr>
          <a:xfrm>
            <a:off x="9713595" y="5406509"/>
            <a:ext cx="4079081" cy="1915120"/>
          </a:xfrm>
          <a:prstGeom prst="rect">
            <a:avLst/>
          </a:prstGeom>
          <a:noFill/>
          <a:ln/>
        </p:spPr>
        <p:txBody>
          <a:bodyPr wrap="square" rtlCol="0" anchor="t"/>
          <a:lstStyle/>
          <a:p>
            <a:pPr marL="0" indent="0" algn="l">
              <a:lnSpc>
                <a:spcPts val="3016"/>
              </a:lnSpc>
              <a:buNone/>
            </a:pPr>
            <a:r>
              <a:rPr lang="en-US" sz="1885" dirty="0">
                <a:solidFill>
                  <a:srgbClr val="D9E1FF"/>
                </a:solidFill>
                <a:latin typeface="Arimo" pitchFamily="34" charset="0"/>
                <a:ea typeface="Arimo" pitchFamily="34" charset="-122"/>
                <a:cs typeface="Arimo" pitchFamily="34" charset="-120"/>
              </a:rPr>
              <a:t>Private placements can be done in a more confidential manner, avoiding public disclosure of sensitive information about the company's finances or operations.</a:t>
            </a:r>
            <a:endParaRPr lang="en-US" sz="188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713</Words>
  <Application>Microsoft Office PowerPoint</Application>
  <PresentationFormat>Custom</PresentationFormat>
  <Paragraphs>94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Arimo</vt:lpstr>
      <vt:lpstr>Calibri</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2</cp:revision>
  <dcterms:created xsi:type="dcterms:W3CDTF">2024-08-28T05:45:19Z</dcterms:created>
  <dcterms:modified xsi:type="dcterms:W3CDTF">2024-08-28T07:28:43Z</dcterms:modified>
</cp:coreProperties>
</file>